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259" r:id="rId3"/>
    <p:sldId id="273" r:id="rId4"/>
    <p:sldId id="269" r:id="rId5"/>
    <p:sldId id="295" r:id="rId6"/>
    <p:sldId id="263" r:id="rId7"/>
    <p:sldId id="296" r:id="rId8"/>
    <p:sldId id="297" r:id="rId9"/>
    <p:sldId id="279" r:id="rId10"/>
    <p:sldId id="275" r:id="rId11"/>
    <p:sldId id="280" r:id="rId12"/>
    <p:sldId id="270" r:id="rId13"/>
    <p:sldId id="267" r:id="rId14"/>
    <p:sldId id="268" r:id="rId15"/>
    <p:sldId id="281" r:id="rId16"/>
    <p:sldId id="299" r:id="rId17"/>
    <p:sldId id="282" r:id="rId18"/>
    <p:sldId id="266" r:id="rId19"/>
    <p:sldId id="278" r:id="rId20"/>
    <p:sldId id="293" r:id="rId21"/>
    <p:sldId id="283" r:id="rId22"/>
    <p:sldId id="300" r:id="rId23"/>
    <p:sldId id="292" r:id="rId24"/>
    <p:sldId id="287" r:id="rId25"/>
    <p:sldId id="302" r:id="rId26"/>
    <p:sldId id="285" r:id="rId27"/>
    <p:sldId id="294" r:id="rId28"/>
    <p:sldId id="286" r:id="rId29"/>
    <p:sldId id="265" r:id="rId30"/>
    <p:sldId id="276" r:id="rId31"/>
    <p:sldId id="289" r:id="rId32"/>
    <p:sldId id="274" r:id="rId33"/>
    <p:sldId id="305" r:id="rId34"/>
    <p:sldId id="288" r:id="rId35"/>
    <p:sldId id="303" r:id="rId36"/>
    <p:sldId id="291" r:id="rId37"/>
    <p:sldId id="277"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5481"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hyperlink" Target="https://schools.scsk12.org/wooddale-hs" TargetMode="External"/><Relationship Id="rId2" Type="http://schemas.openxmlformats.org/officeDocument/2006/relationships/hyperlink" Target="https://fr.wikipedia.org/wiki/Microsoft_Bookings" TargetMode="External"/><Relationship Id="rId1" Type="http://schemas.openxmlformats.org/officeDocument/2006/relationships/image" Target="../media/image6.png"/><Relationship Id="rId5" Type="http://schemas.openxmlformats.org/officeDocument/2006/relationships/hyperlink" Target="https://en.wikipedia.org/wiki/Microsoft_Outlook" TargetMode="External"/><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wikipedia.org/wiki/Microsoft_Bookings" TargetMode="External"/><Relationship Id="rId1" Type="http://schemas.openxmlformats.org/officeDocument/2006/relationships/image" Target="../media/image6.png"/><Relationship Id="rId4" Type="http://schemas.openxmlformats.org/officeDocument/2006/relationships/hyperlink" Target="https://en.wikipedia.org/wiki/Microsoft_Outloo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CC1CE-1997-4DEF-B0AA-9A991B35B6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5AA6BD-5DE6-4D9B-92A8-5CD20564C73D}">
      <dgm:prSet/>
      <dgm:spPr/>
      <dgm:t>
        <a:bodyPr/>
        <a:lstStyle/>
        <a:p>
          <a:r>
            <a:rPr lang="en-US"/>
            <a:t>To attend school events and serve as advisors.</a:t>
          </a:r>
        </a:p>
      </dgm:t>
    </dgm:pt>
    <dgm:pt modelId="{5B2F9D93-0ADD-4D85-9A52-7B6AB205175F}" type="parTrans" cxnId="{A0F2DD70-C6FA-447A-84C7-799419098905}">
      <dgm:prSet/>
      <dgm:spPr/>
      <dgm:t>
        <a:bodyPr/>
        <a:lstStyle/>
        <a:p>
          <a:endParaRPr lang="en-US"/>
        </a:p>
      </dgm:t>
    </dgm:pt>
    <dgm:pt modelId="{5DDABAD1-F5B2-4B63-9703-C227A3A899AD}" type="sibTrans" cxnId="{A0F2DD70-C6FA-447A-84C7-799419098905}">
      <dgm:prSet/>
      <dgm:spPr/>
      <dgm:t>
        <a:bodyPr/>
        <a:lstStyle/>
        <a:p>
          <a:endParaRPr lang="en-US"/>
        </a:p>
      </dgm:t>
    </dgm:pt>
    <dgm:pt modelId="{9A12205E-150B-41FC-BB40-EB349AE469FA}">
      <dgm:prSet/>
      <dgm:spPr/>
      <dgm:t>
        <a:bodyPr/>
        <a:lstStyle/>
        <a:p>
          <a:r>
            <a:rPr lang="en-US" dirty="0"/>
            <a:t>To serve on the School Leadership Committee or volunteer at least twice a year.</a:t>
          </a:r>
        </a:p>
      </dgm:t>
    </dgm:pt>
    <dgm:pt modelId="{7649913C-D559-4785-8CD8-626B5527E257}" type="parTrans" cxnId="{A1CF30F7-D3A6-4AED-8B90-6FD445DA0428}">
      <dgm:prSet/>
      <dgm:spPr/>
      <dgm:t>
        <a:bodyPr/>
        <a:lstStyle/>
        <a:p>
          <a:endParaRPr lang="en-US"/>
        </a:p>
      </dgm:t>
    </dgm:pt>
    <dgm:pt modelId="{D2D84D69-24D3-464F-BF2D-A26CD22B0398}" type="sibTrans" cxnId="{A1CF30F7-D3A6-4AED-8B90-6FD445DA0428}">
      <dgm:prSet/>
      <dgm:spPr/>
      <dgm:t>
        <a:bodyPr/>
        <a:lstStyle/>
        <a:p>
          <a:endParaRPr lang="en-US"/>
        </a:p>
      </dgm:t>
    </dgm:pt>
    <dgm:pt modelId="{86B948E6-6DD6-4161-AEEF-77BB46AC2722}">
      <dgm:prSet/>
      <dgm:spPr/>
      <dgm:t>
        <a:bodyPr/>
        <a:lstStyle/>
        <a:p>
          <a:r>
            <a:rPr lang="en-US"/>
            <a:t>To become school supporters and advocates for higher learning.</a:t>
          </a:r>
        </a:p>
      </dgm:t>
    </dgm:pt>
    <dgm:pt modelId="{0B0AD9B5-DF3C-4993-8AFD-891417774BC3}" type="parTrans" cxnId="{CB2CD13C-0EF3-4761-910A-2695D3105012}">
      <dgm:prSet/>
      <dgm:spPr/>
      <dgm:t>
        <a:bodyPr/>
        <a:lstStyle/>
        <a:p>
          <a:endParaRPr lang="en-US"/>
        </a:p>
      </dgm:t>
    </dgm:pt>
    <dgm:pt modelId="{A0980288-4998-49FD-981E-355538F49B9E}" type="sibTrans" cxnId="{CB2CD13C-0EF3-4761-910A-2695D3105012}">
      <dgm:prSet/>
      <dgm:spPr/>
      <dgm:t>
        <a:bodyPr/>
        <a:lstStyle/>
        <a:p>
          <a:endParaRPr lang="en-US"/>
        </a:p>
      </dgm:t>
    </dgm:pt>
    <dgm:pt modelId="{E1D15D49-10BA-4801-9873-9D81EE23A959}">
      <dgm:prSet/>
      <dgm:spPr/>
      <dgm:t>
        <a:bodyPr/>
        <a:lstStyle/>
        <a:p>
          <a:r>
            <a:rPr lang="en-US" dirty="0"/>
            <a:t>To respond to memos, surveys, and questionnaires expressing ideas and concerns.</a:t>
          </a:r>
        </a:p>
      </dgm:t>
    </dgm:pt>
    <dgm:pt modelId="{B55C5574-636C-441C-8AEF-FC721E5145A7}" type="parTrans" cxnId="{3F86B9D3-9FA3-4E56-9512-6F344842E383}">
      <dgm:prSet/>
      <dgm:spPr/>
      <dgm:t>
        <a:bodyPr/>
        <a:lstStyle/>
        <a:p>
          <a:endParaRPr lang="en-US"/>
        </a:p>
      </dgm:t>
    </dgm:pt>
    <dgm:pt modelId="{BB00FEC2-4DA0-4F6C-8446-70B6748A2E63}" type="sibTrans" cxnId="{3F86B9D3-9FA3-4E56-9512-6F344842E383}">
      <dgm:prSet/>
      <dgm:spPr/>
      <dgm:t>
        <a:bodyPr/>
        <a:lstStyle/>
        <a:p>
          <a:endParaRPr lang="en-US"/>
        </a:p>
      </dgm:t>
    </dgm:pt>
    <dgm:pt modelId="{ED41283F-A5E8-431D-9160-CFA96BA7688B}" type="pres">
      <dgm:prSet presAssocID="{842CC1CE-1997-4DEF-B0AA-9A991B35B677}" presName="linear" presStyleCnt="0">
        <dgm:presLayoutVars>
          <dgm:animLvl val="lvl"/>
          <dgm:resizeHandles val="exact"/>
        </dgm:presLayoutVars>
      </dgm:prSet>
      <dgm:spPr/>
    </dgm:pt>
    <dgm:pt modelId="{9C48C6C7-59E9-43EC-AABD-99CB5825E896}" type="pres">
      <dgm:prSet presAssocID="{6D5AA6BD-5DE6-4D9B-92A8-5CD20564C73D}" presName="parentText" presStyleLbl="node1" presStyleIdx="0" presStyleCnt="4">
        <dgm:presLayoutVars>
          <dgm:chMax val="0"/>
          <dgm:bulletEnabled val="1"/>
        </dgm:presLayoutVars>
      </dgm:prSet>
      <dgm:spPr/>
    </dgm:pt>
    <dgm:pt modelId="{314B8BE4-20F2-43B5-A483-5F9577F72C9A}" type="pres">
      <dgm:prSet presAssocID="{5DDABAD1-F5B2-4B63-9703-C227A3A899AD}" presName="spacer" presStyleCnt="0"/>
      <dgm:spPr/>
    </dgm:pt>
    <dgm:pt modelId="{1109EC19-AFD1-4A7E-8D16-4631206F5B86}" type="pres">
      <dgm:prSet presAssocID="{9A12205E-150B-41FC-BB40-EB349AE469FA}" presName="parentText" presStyleLbl="node1" presStyleIdx="1" presStyleCnt="4">
        <dgm:presLayoutVars>
          <dgm:chMax val="0"/>
          <dgm:bulletEnabled val="1"/>
        </dgm:presLayoutVars>
      </dgm:prSet>
      <dgm:spPr/>
    </dgm:pt>
    <dgm:pt modelId="{228E2AA0-12D6-4F84-98B1-9575D63C4450}" type="pres">
      <dgm:prSet presAssocID="{D2D84D69-24D3-464F-BF2D-A26CD22B0398}" presName="spacer" presStyleCnt="0"/>
      <dgm:spPr/>
    </dgm:pt>
    <dgm:pt modelId="{81B72C9D-9D1E-435F-965B-60C4681B03B5}" type="pres">
      <dgm:prSet presAssocID="{86B948E6-6DD6-4161-AEEF-77BB46AC2722}" presName="parentText" presStyleLbl="node1" presStyleIdx="2" presStyleCnt="4">
        <dgm:presLayoutVars>
          <dgm:chMax val="0"/>
          <dgm:bulletEnabled val="1"/>
        </dgm:presLayoutVars>
      </dgm:prSet>
      <dgm:spPr/>
    </dgm:pt>
    <dgm:pt modelId="{F5F8FBD6-AB4B-42E1-8348-3E3E232C4D24}" type="pres">
      <dgm:prSet presAssocID="{A0980288-4998-49FD-981E-355538F49B9E}" presName="spacer" presStyleCnt="0"/>
      <dgm:spPr/>
    </dgm:pt>
    <dgm:pt modelId="{5CD5BF8A-EC5B-4109-9576-9959B2A53859}" type="pres">
      <dgm:prSet presAssocID="{E1D15D49-10BA-4801-9873-9D81EE23A959}" presName="parentText" presStyleLbl="node1" presStyleIdx="3" presStyleCnt="4">
        <dgm:presLayoutVars>
          <dgm:chMax val="0"/>
          <dgm:bulletEnabled val="1"/>
        </dgm:presLayoutVars>
      </dgm:prSet>
      <dgm:spPr/>
    </dgm:pt>
  </dgm:ptLst>
  <dgm:cxnLst>
    <dgm:cxn modelId="{CB0D9C12-31FF-4B0A-AB63-85E814D84CE4}" type="presOf" srcId="{86B948E6-6DD6-4161-AEEF-77BB46AC2722}" destId="{81B72C9D-9D1E-435F-965B-60C4681B03B5}" srcOrd="0" destOrd="0" presId="urn:microsoft.com/office/officeart/2005/8/layout/vList2"/>
    <dgm:cxn modelId="{CB2CD13C-0EF3-4761-910A-2695D3105012}" srcId="{842CC1CE-1997-4DEF-B0AA-9A991B35B677}" destId="{86B948E6-6DD6-4161-AEEF-77BB46AC2722}" srcOrd="2" destOrd="0" parTransId="{0B0AD9B5-DF3C-4993-8AFD-891417774BC3}" sibTransId="{A0980288-4998-49FD-981E-355538F49B9E}"/>
    <dgm:cxn modelId="{A0F2DD70-C6FA-447A-84C7-799419098905}" srcId="{842CC1CE-1997-4DEF-B0AA-9A991B35B677}" destId="{6D5AA6BD-5DE6-4D9B-92A8-5CD20564C73D}" srcOrd="0" destOrd="0" parTransId="{5B2F9D93-0ADD-4D85-9A52-7B6AB205175F}" sibTransId="{5DDABAD1-F5B2-4B63-9703-C227A3A899AD}"/>
    <dgm:cxn modelId="{377352C8-1F0F-459C-A476-9A165A57E59D}" type="presOf" srcId="{6D5AA6BD-5DE6-4D9B-92A8-5CD20564C73D}" destId="{9C48C6C7-59E9-43EC-AABD-99CB5825E896}" srcOrd="0" destOrd="0" presId="urn:microsoft.com/office/officeart/2005/8/layout/vList2"/>
    <dgm:cxn modelId="{C9C101C9-1FA0-4037-9413-F0E824F8B0ED}" type="presOf" srcId="{9A12205E-150B-41FC-BB40-EB349AE469FA}" destId="{1109EC19-AFD1-4A7E-8D16-4631206F5B86}" srcOrd="0" destOrd="0" presId="urn:microsoft.com/office/officeart/2005/8/layout/vList2"/>
    <dgm:cxn modelId="{3F86B9D3-9FA3-4E56-9512-6F344842E383}" srcId="{842CC1CE-1997-4DEF-B0AA-9A991B35B677}" destId="{E1D15D49-10BA-4801-9873-9D81EE23A959}" srcOrd="3" destOrd="0" parTransId="{B55C5574-636C-441C-8AEF-FC721E5145A7}" sibTransId="{BB00FEC2-4DA0-4F6C-8446-70B6748A2E63}"/>
    <dgm:cxn modelId="{0CEFABF6-9F7D-4166-B73E-656613366F5E}" type="presOf" srcId="{842CC1CE-1997-4DEF-B0AA-9A991B35B677}" destId="{ED41283F-A5E8-431D-9160-CFA96BA7688B}" srcOrd="0" destOrd="0" presId="urn:microsoft.com/office/officeart/2005/8/layout/vList2"/>
    <dgm:cxn modelId="{A1CF30F7-D3A6-4AED-8B90-6FD445DA0428}" srcId="{842CC1CE-1997-4DEF-B0AA-9A991B35B677}" destId="{9A12205E-150B-41FC-BB40-EB349AE469FA}" srcOrd="1" destOrd="0" parTransId="{7649913C-D559-4785-8CD8-626B5527E257}" sibTransId="{D2D84D69-24D3-464F-BF2D-A26CD22B0398}"/>
    <dgm:cxn modelId="{5D75DCFB-66E3-4C73-8089-C8922E47BF70}" type="presOf" srcId="{E1D15D49-10BA-4801-9873-9D81EE23A959}" destId="{5CD5BF8A-EC5B-4109-9576-9959B2A53859}" srcOrd="0" destOrd="0" presId="urn:microsoft.com/office/officeart/2005/8/layout/vList2"/>
    <dgm:cxn modelId="{3A4BBA11-186E-4C36-BD8B-6D1CDA0798A9}" type="presParOf" srcId="{ED41283F-A5E8-431D-9160-CFA96BA7688B}" destId="{9C48C6C7-59E9-43EC-AABD-99CB5825E896}" srcOrd="0" destOrd="0" presId="urn:microsoft.com/office/officeart/2005/8/layout/vList2"/>
    <dgm:cxn modelId="{E13F48A3-13E0-4B89-8CB7-89AE4058E1D8}" type="presParOf" srcId="{ED41283F-A5E8-431D-9160-CFA96BA7688B}" destId="{314B8BE4-20F2-43B5-A483-5F9577F72C9A}" srcOrd="1" destOrd="0" presId="urn:microsoft.com/office/officeart/2005/8/layout/vList2"/>
    <dgm:cxn modelId="{E607AF2C-FF0C-45B8-82A2-F460FB5A833C}" type="presParOf" srcId="{ED41283F-A5E8-431D-9160-CFA96BA7688B}" destId="{1109EC19-AFD1-4A7E-8D16-4631206F5B86}" srcOrd="2" destOrd="0" presId="urn:microsoft.com/office/officeart/2005/8/layout/vList2"/>
    <dgm:cxn modelId="{64584BC5-9084-4886-82B7-8A70A686D97B}" type="presParOf" srcId="{ED41283F-A5E8-431D-9160-CFA96BA7688B}" destId="{228E2AA0-12D6-4F84-98B1-9575D63C4450}" srcOrd="3" destOrd="0" presId="urn:microsoft.com/office/officeart/2005/8/layout/vList2"/>
    <dgm:cxn modelId="{782309B3-AC2F-4840-ABF9-00893C428F07}" type="presParOf" srcId="{ED41283F-A5E8-431D-9160-CFA96BA7688B}" destId="{81B72C9D-9D1E-435F-965B-60C4681B03B5}" srcOrd="4" destOrd="0" presId="urn:microsoft.com/office/officeart/2005/8/layout/vList2"/>
    <dgm:cxn modelId="{8F5A57F6-70FA-414D-A45D-D2B2BD60151B}" type="presParOf" srcId="{ED41283F-A5E8-431D-9160-CFA96BA7688B}" destId="{F5F8FBD6-AB4B-42E1-8348-3E3E232C4D24}" srcOrd="5" destOrd="0" presId="urn:microsoft.com/office/officeart/2005/8/layout/vList2"/>
    <dgm:cxn modelId="{58C96F30-C107-4798-BA88-B9FAF44F4C3F}" type="presParOf" srcId="{ED41283F-A5E8-431D-9160-CFA96BA7688B}" destId="{5CD5BF8A-EC5B-4109-9576-9959B2A538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84D9F-660A-432B-B53D-0464C26A3F71}"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58FC44D5-CC6B-4024-B8C9-65E30A4A4CB9}">
      <dgm:prSet/>
      <dgm:spPr/>
      <dgm:t>
        <a:bodyPr/>
        <a:lstStyle/>
        <a:p>
          <a:pPr>
            <a:lnSpc>
              <a:spcPct val="100000"/>
            </a:lnSpc>
            <a:defRPr cap="all"/>
          </a:pPr>
          <a:r>
            <a:rPr lang="en-US"/>
            <a:t>Book an appointment.</a:t>
          </a:r>
        </a:p>
      </dgm:t>
    </dgm:pt>
    <dgm:pt modelId="{28161DF9-3CA5-4DB9-B656-5373C86D6798}" type="parTrans" cxnId="{5A80665C-905D-4B4B-BA4C-273374134995}">
      <dgm:prSet/>
      <dgm:spPr/>
      <dgm:t>
        <a:bodyPr/>
        <a:lstStyle/>
        <a:p>
          <a:endParaRPr lang="en-US"/>
        </a:p>
      </dgm:t>
    </dgm:pt>
    <dgm:pt modelId="{E2496BD3-8754-4AB3-B30B-01A54287F856}" type="sibTrans" cxnId="{5A80665C-905D-4B4B-BA4C-273374134995}">
      <dgm:prSet/>
      <dgm:spPr/>
      <dgm:t>
        <a:bodyPr/>
        <a:lstStyle/>
        <a:p>
          <a:endParaRPr lang="en-US"/>
        </a:p>
      </dgm:t>
    </dgm:pt>
    <dgm:pt modelId="{6806F345-EE73-4774-BBD9-469985D91E2B}">
      <dgm:prSet/>
      <dgm:spPr/>
      <dgm:t>
        <a:bodyPr/>
        <a:lstStyle/>
        <a:p>
          <a:pPr>
            <a:lnSpc>
              <a:spcPct val="100000"/>
            </a:lnSpc>
            <a:defRPr cap="all"/>
          </a:pPr>
          <a:r>
            <a:rPr lang="en-US"/>
            <a:t>Send your child’s teacher an email requesting a parent teacher conference.</a:t>
          </a:r>
        </a:p>
      </dgm:t>
    </dgm:pt>
    <dgm:pt modelId="{D084F97C-5B0D-4389-B095-CF1D990C36AC}" type="parTrans" cxnId="{71C2B494-210A-4EB3-A620-243F4F97EF4B}">
      <dgm:prSet/>
      <dgm:spPr/>
      <dgm:t>
        <a:bodyPr/>
        <a:lstStyle/>
        <a:p>
          <a:endParaRPr lang="en-US"/>
        </a:p>
      </dgm:t>
    </dgm:pt>
    <dgm:pt modelId="{079A9182-BA43-4850-B28F-BB78450B251D}" type="sibTrans" cxnId="{71C2B494-210A-4EB3-A620-243F4F97EF4B}">
      <dgm:prSet/>
      <dgm:spPr/>
      <dgm:t>
        <a:bodyPr/>
        <a:lstStyle/>
        <a:p>
          <a:endParaRPr lang="en-US"/>
        </a:p>
      </dgm:t>
    </dgm:pt>
    <dgm:pt modelId="{779A378A-F739-44B0-B53B-8BD3796934CE}" type="pres">
      <dgm:prSet presAssocID="{C4084D9F-660A-432B-B53D-0464C26A3F71}" presName="root" presStyleCnt="0">
        <dgm:presLayoutVars>
          <dgm:dir/>
          <dgm:resizeHandles val="exact"/>
        </dgm:presLayoutVars>
      </dgm:prSet>
      <dgm:spPr/>
    </dgm:pt>
    <dgm:pt modelId="{F08FAD48-43A5-48A0-B16B-3CA99DAA98FE}" type="pres">
      <dgm:prSet presAssocID="{58FC44D5-CC6B-4024-B8C9-65E30A4A4CB9}" presName="compNode" presStyleCnt="0"/>
      <dgm:spPr/>
    </dgm:pt>
    <dgm:pt modelId="{13C7F854-71FB-40D9-9B71-41AA9A39D744}" type="pres">
      <dgm:prSet presAssocID="{58FC44D5-CC6B-4024-B8C9-65E30A4A4CB9}" presName="iconBgRect" presStyleLbl="bgShp" presStyleIdx="0" presStyleCnt="2"/>
      <dgm:spPr/>
    </dgm:pt>
    <dgm:pt modelId="{78934A05-6F76-43C7-AC76-359ECB7F05ED}" type="pres">
      <dgm:prSet presAssocID="{58FC44D5-CC6B-4024-B8C9-65E30A4A4CB9}" presName="iconRect" presStyleLbl="node1" presStyleIdx="0" presStyleCnt="2"/>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32A999E1-8A00-48DD-8D8A-5C61A23B981D}" type="pres">
      <dgm:prSet presAssocID="{58FC44D5-CC6B-4024-B8C9-65E30A4A4CB9}" presName="spaceRect" presStyleCnt="0"/>
      <dgm:spPr/>
    </dgm:pt>
    <dgm:pt modelId="{984E47C9-6410-4E30-A16E-88F0D2036FF6}" type="pres">
      <dgm:prSet presAssocID="{58FC44D5-CC6B-4024-B8C9-65E30A4A4CB9}" presName="textRect" presStyleLbl="revTx" presStyleIdx="0" presStyleCnt="2">
        <dgm:presLayoutVars>
          <dgm:chMax val="1"/>
          <dgm:chPref val="1"/>
        </dgm:presLayoutVars>
      </dgm:prSet>
      <dgm:spPr/>
    </dgm:pt>
    <dgm:pt modelId="{F7F0C5FA-8E89-45FE-900E-34FA56E6BE6E}" type="pres">
      <dgm:prSet presAssocID="{E2496BD3-8754-4AB3-B30B-01A54287F856}" presName="sibTrans" presStyleCnt="0"/>
      <dgm:spPr/>
    </dgm:pt>
    <dgm:pt modelId="{439B7222-357A-45FF-9A69-DFE686B7D8D2}" type="pres">
      <dgm:prSet presAssocID="{6806F345-EE73-4774-BBD9-469985D91E2B}" presName="compNode" presStyleCnt="0"/>
      <dgm:spPr/>
    </dgm:pt>
    <dgm:pt modelId="{0E9D743B-4A86-4414-994E-D9D7D7407D0E}" type="pres">
      <dgm:prSet presAssocID="{6806F345-EE73-4774-BBD9-469985D91E2B}" presName="iconBgRect" presStyleLbl="bgShp" presStyleIdx="1" presStyleCnt="2"/>
      <dgm:spPr/>
    </dgm:pt>
    <dgm:pt modelId="{BAAE556B-2E77-486C-9806-70250A65FFFD}" type="pres">
      <dgm:prSet presAssocID="{6806F345-EE73-4774-BBD9-469985D91E2B}" presName="iconRect" presStyleLbl="node1" presStyleIdx="1" presStyleCnt="2"/>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4000" r="-4000"/>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B73BDA84-BF80-426E-90AA-16189CBDBC53}" type="pres">
      <dgm:prSet presAssocID="{6806F345-EE73-4774-BBD9-469985D91E2B}" presName="spaceRect" presStyleCnt="0"/>
      <dgm:spPr/>
    </dgm:pt>
    <dgm:pt modelId="{E7DF9EE7-7B95-4189-AD44-536CEE86FC37}" type="pres">
      <dgm:prSet presAssocID="{6806F345-EE73-4774-BBD9-469985D91E2B}" presName="textRect" presStyleLbl="revTx" presStyleIdx="1" presStyleCnt="2">
        <dgm:presLayoutVars>
          <dgm:chMax val="1"/>
          <dgm:chPref val="1"/>
        </dgm:presLayoutVars>
      </dgm:prSet>
      <dgm:spPr/>
    </dgm:pt>
  </dgm:ptLst>
  <dgm:cxnLst>
    <dgm:cxn modelId="{5A80665C-905D-4B4B-BA4C-273374134995}" srcId="{C4084D9F-660A-432B-B53D-0464C26A3F71}" destId="{58FC44D5-CC6B-4024-B8C9-65E30A4A4CB9}" srcOrd="0" destOrd="0" parTransId="{28161DF9-3CA5-4DB9-B656-5373C86D6798}" sibTransId="{E2496BD3-8754-4AB3-B30B-01A54287F856}"/>
    <dgm:cxn modelId="{71C2B494-210A-4EB3-A620-243F4F97EF4B}" srcId="{C4084D9F-660A-432B-B53D-0464C26A3F71}" destId="{6806F345-EE73-4774-BBD9-469985D91E2B}" srcOrd="1" destOrd="0" parTransId="{D084F97C-5B0D-4389-B095-CF1D990C36AC}" sibTransId="{079A9182-BA43-4850-B28F-BB78450B251D}"/>
    <dgm:cxn modelId="{87FEC19F-131B-4DEB-A0FD-E0DF4870526E}" type="presOf" srcId="{C4084D9F-660A-432B-B53D-0464C26A3F71}" destId="{779A378A-F739-44B0-B53B-8BD3796934CE}" srcOrd="0" destOrd="0" presId="urn:microsoft.com/office/officeart/2018/5/layout/IconCircleLabelList"/>
    <dgm:cxn modelId="{FAA42ABB-CFD2-4C08-82FB-8304F0554299}" type="presOf" srcId="{58FC44D5-CC6B-4024-B8C9-65E30A4A4CB9}" destId="{984E47C9-6410-4E30-A16E-88F0D2036FF6}" srcOrd="0" destOrd="0" presId="urn:microsoft.com/office/officeart/2018/5/layout/IconCircleLabelList"/>
    <dgm:cxn modelId="{8B4440EF-DB07-4B18-B229-6FE5AAEBB232}" type="presOf" srcId="{6806F345-EE73-4774-BBD9-469985D91E2B}" destId="{E7DF9EE7-7B95-4189-AD44-536CEE86FC37}" srcOrd="0" destOrd="0" presId="urn:microsoft.com/office/officeart/2018/5/layout/IconCircleLabelList"/>
    <dgm:cxn modelId="{C06F3B26-314B-4DED-9EE9-FA2137DCC7D2}" type="presParOf" srcId="{779A378A-F739-44B0-B53B-8BD3796934CE}" destId="{F08FAD48-43A5-48A0-B16B-3CA99DAA98FE}" srcOrd="0" destOrd="0" presId="urn:microsoft.com/office/officeart/2018/5/layout/IconCircleLabelList"/>
    <dgm:cxn modelId="{7BA42ED9-873D-4A92-ADBC-AF3DB87B883F}" type="presParOf" srcId="{F08FAD48-43A5-48A0-B16B-3CA99DAA98FE}" destId="{13C7F854-71FB-40D9-9B71-41AA9A39D744}" srcOrd="0" destOrd="0" presId="urn:microsoft.com/office/officeart/2018/5/layout/IconCircleLabelList"/>
    <dgm:cxn modelId="{6B935BCF-D3C3-44EF-B071-43D6AEFD5BDA}" type="presParOf" srcId="{F08FAD48-43A5-48A0-B16B-3CA99DAA98FE}" destId="{78934A05-6F76-43C7-AC76-359ECB7F05ED}" srcOrd="1" destOrd="0" presId="urn:microsoft.com/office/officeart/2018/5/layout/IconCircleLabelList"/>
    <dgm:cxn modelId="{1E9FE7EC-4D57-4B1A-BDCC-0429A33E8DF5}" type="presParOf" srcId="{F08FAD48-43A5-48A0-B16B-3CA99DAA98FE}" destId="{32A999E1-8A00-48DD-8D8A-5C61A23B981D}" srcOrd="2" destOrd="0" presId="urn:microsoft.com/office/officeart/2018/5/layout/IconCircleLabelList"/>
    <dgm:cxn modelId="{390D855E-CDDF-48AA-8B89-D7810485AB3E}" type="presParOf" srcId="{F08FAD48-43A5-48A0-B16B-3CA99DAA98FE}" destId="{984E47C9-6410-4E30-A16E-88F0D2036FF6}" srcOrd="3" destOrd="0" presId="urn:microsoft.com/office/officeart/2018/5/layout/IconCircleLabelList"/>
    <dgm:cxn modelId="{4A9CFE5A-53DD-47D0-96F1-BE7AB1484AFD}" type="presParOf" srcId="{779A378A-F739-44B0-B53B-8BD3796934CE}" destId="{F7F0C5FA-8E89-45FE-900E-34FA56E6BE6E}" srcOrd="1" destOrd="0" presId="urn:microsoft.com/office/officeart/2018/5/layout/IconCircleLabelList"/>
    <dgm:cxn modelId="{F0CF6C9A-959D-4F2D-823B-CCAA2C70B41F}" type="presParOf" srcId="{779A378A-F739-44B0-B53B-8BD3796934CE}" destId="{439B7222-357A-45FF-9A69-DFE686B7D8D2}" srcOrd="2" destOrd="0" presId="urn:microsoft.com/office/officeart/2018/5/layout/IconCircleLabelList"/>
    <dgm:cxn modelId="{C301E685-6056-4CE3-9525-7456F3E6B504}" type="presParOf" srcId="{439B7222-357A-45FF-9A69-DFE686B7D8D2}" destId="{0E9D743B-4A86-4414-994E-D9D7D7407D0E}" srcOrd="0" destOrd="0" presId="urn:microsoft.com/office/officeart/2018/5/layout/IconCircleLabelList"/>
    <dgm:cxn modelId="{A9B930B2-B01B-415A-95FC-32F9FD555752}" type="presParOf" srcId="{439B7222-357A-45FF-9A69-DFE686B7D8D2}" destId="{BAAE556B-2E77-486C-9806-70250A65FFFD}" srcOrd="1" destOrd="0" presId="urn:microsoft.com/office/officeart/2018/5/layout/IconCircleLabelList"/>
    <dgm:cxn modelId="{0CBC94EA-51C5-4FA3-9E53-DCC793C3CD4B}" type="presParOf" srcId="{439B7222-357A-45FF-9A69-DFE686B7D8D2}" destId="{B73BDA84-BF80-426E-90AA-16189CBDBC53}" srcOrd="2" destOrd="0" presId="urn:microsoft.com/office/officeart/2018/5/layout/IconCircleLabelList"/>
    <dgm:cxn modelId="{9E277CEC-2D1F-4150-91F8-04C38A98220B}" type="presParOf" srcId="{439B7222-357A-45FF-9A69-DFE686B7D8D2}" destId="{E7DF9EE7-7B95-4189-AD44-536CEE86FC3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EBB83-F6D6-43ED-B3FB-896B310F65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25711E3-6F97-445C-AABB-5F8CB483B72F}">
      <dgm:prSet/>
      <dgm:spPr/>
      <dgm:t>
        <a:bodyPr/>
        <a:lstStyle/>
        <a:p>
          <a:r>
            <a:rPr lang="en-US" dirty="0"/>
            <a:t>Goal #1 - Reading/Language Arts</a:t>
          </a:r>
        </a:p>
      </dgm:t>
    </dgm:pt>
    <dgm:pt modelId="{A0377BD4-755A-43BE-9583-4F42C007A4B2}" type="parTrans" cxnId="{2FEDB045-70FB-4063-A1C8-D78B7A253FD5}">
      <dgm:prSet/>
      <dgm:spPr/>
      <dgm:t>
        <a:bodyPr/>
        <a:lstStyle/>
        <a:p>
          <a:endParaRPr lang="en-US"/>
        </a:p>
      </dgm:t>
    </dgm:pt>
    <dgm:pt modelId="{1883A1E4-B38E-41BC-A5A8-68E92203BB41}" type="sibTrans" cxnId="{2FEDB045-70FB-4063-A1C8-D78B7A253FD5}">
      <dgm:prSet/>
      <dgm:spPr/>
      <dgm:t>
        <a:bodyPr/>
        <a:lstStyle/>
        <a:p>
          <a:endParaRPr lang="en-US"/>
        </a:p>
      </dgm:t>
    </dgm:pt>
    <dgm:pt modelId="{F658CA34-BBB8-417E-9FC3-4BC00AA7A0A2}">
      <dgm:prSet/>
      <dgm:spPr/>
      <dgm:t>
        <a:bodyPr/>
        <a:lstStyle/>
        <a:p>
          <a:r>
            <a:rPr lang="en-US"/>
            <a:t>English 1 and English II</a:t>
          </a:r>
        </a:p>
      </dgm:t>
    </dgm:pt>
    <dgm:pt modelId="{07211638-6787-4488-882D-CD95D7A680FB}" type="parTrans" cxnId="{1FAFB5FA-53C8-4099-9803-124BFD395876}">
      <dgm:prSet/>
      <dgm:spPr/>
      <dgm:t>
        <a:bodyPr/>
        <a:lstStyle/>
        <a:p>
          <a:endParaRPr lang="en-US"/>
        </a:p>
      </dgm:t>
    </dgm:pt>
    <dgm:pt modelId="{CDFB0447-B1ED-443B-A80F-B9974CCAD295}" type="sibTrans" cxnId="{1FAFB5FA-53C8-4099-9803-124BFD395876}">
      <dgm:prSet/>
      <dgm:spPr/>
      <dgm:t>
        <a:bodyPr/>
        <a:lstStyle/>
        <a:p>
          <a:endParaRPr lang="en-US"/>
        </a:p>
      </dgm:t>
    </dgm:pt>
    <dgm:pt modelId="{3364058C-FD66-4E88-AA11-3FEDF7F755A0}">
      <dgm:prSet/>
      <dgm:spPr/>
      <dgm:t>
        <a:bodyPr/>
        <a:lstStyle/>
        <a:p>
          <a:r>
            <a:rPr lang="en-US" dirty="0"/>
            <a:t>Goal #2 - Mathematics</a:t>
          </a:r>
        </a:p>
      </dgm:t>
    </dgm:pt>
    <dgm:pt modelId="{344A0B77-1B68-4600-B58F-EF48776A4C6C}" type="parTrans" cxnId="{FC594A54-2F16-47EC-9833-4F1CE3979957}">
      <dgm:prSet/>
      <dgm:spPr/>
      <dgm:t>
        <a:bodyPr/>
        <a:lstStyle/>
        <a:p>
          <a:endParaRPr lang="en-US"/>
        </a:p>
      </dgm:t>
    </dgm:pt>
    <dgm:pt modelId="{B3D798F8-35B2-4CD1-BECB-CA90B28A3B79}" type="sibTrans" cxnId="{FC594A54-2F16-47EC-9833-4F1CE3979957}">
      <dgm:prSet/>
      <dgm:spPr/>
      <dgm:t>
        <a:bodyPr/>
        <a:lstStyle/>
        <a:p>
          <a:endParaRPr lang="en-US"/>
        </a:p>
      </dgm:t>
    </dgm:pt>
    <dgm:pt modelId="{2658329B-71D5-4B60-A239-FE876CD5C746}">
      <dgm:prSet/>
      <dgm:spPr/>
      <dgm:t>
        <a:bodyPr/>
        <a:lstStyle/>
        <a:p>
          <a:r>
            <a:rPr lang="en-US"/>
            <a:t>Algebra 1, Algebra 2, Geometry</a:t>
          </a:r>
        </a:p>
      </dgm:t>
    </dgm:pt>
    <dgm:pt modelId="{6666CE65-D4E5-4884-BD3C-74D090EA16CE}" type="parTrans" cxnId="{52BCE390-D839-4696-9C68-5E4618EF7AD7}">
      <dgm:prSet/>
      <dgm:spPr/>
      <dgm:t>
        <a:bodyPr/>
        <a:lstStyle/>
        <a:p>
          <a:endParaRPr lang="en-US"/>
        </a:p>
      </dgm:t>
    </dgm:pt>
    <dgm:pt modelId="{ABD02AFF-031B-46F4-AC62-E56AF3F38780}" type="sibTrans" cxnId="{52BCE390-D839-4696-9C68-5E4618EF7AD7}">
      <dgm:prSet/>
      <dgm:spPr/>
      <dgm:t>
        <a:bodyPr/>
        <a:lstStyle/>
        <a:p>
          <a:endParaRPr lang="en-US"/>
        </a:p>
      </dgm:t>
    </dgm:pt>
    <dgm:pt modelId="{44FEF0F8-5A44-4CF7-8291-0CC4E126904D}">
      <dgm:prSet/>
      <dgm:spPr/>
      <dgm:t>
        <a:bodyPr/>
        <a:lstStyle/>
        <a:p>
          <a:r>
            <a:rPr lang="en-US" dirty="0"/>
            <a:t>Goal #3 - College and Career Readiness</a:t>
          </a:r>
        </a:p>
      </dgm:t>
    </dgm:pt>
    <dgm:pt modelId="{B774392F-0B63-4882-93C9-2DD9BD21FC39}" type="parTrans" cxnId="{9641A96F-A48E-48F6-BF39-C84B8817629A}">
      <dgm:prSet/>
      <dgm:spPr/>
      <dgm:t>
        <a:bodyPr/>
        <a:lstStyle/>
        <a:p>
          <a:endParaRPr lang="en-US"/>
        </a:p>
      </dgm:t>
    </dgm:pt>
    <dgm:pt modelId="{7D1A4CBA-5B5E-4601-93FB-0C0E66399D6F}" type="sibTrans" cxnId="{9641A96F-A48E-48F6-BF39-C84B8817629A}">
      <dgm:prSet/>
      <dgm:spPr/>
      <dgm:t>
        <a:bodyPr/>
        <a:lstStyle/>
        <a:p>
          <a:endParaRPr lang="en-US"/>
        </a:p>
      </dgm:t>
    </dgm:pt>
    <dgm:pt modelId="{0D631C51-F3AA-4E03-B9BD-AC43E9A4DA97}">
      <dgm:prSet/>
      <dgm:spPr/>
      <dgm:t>
        <a:bodyPr/>
        <a:lstStyle/>
        <a:p>
          <a:r>
            <a:rPr lang="en-US"/>
            <a:t>ACT Preparation</a:t>
          </a:r>
        </a:p>
      </dgm:t>
    </dgm:pt>
    <dgm:pt modelId="{01A584BB-F7F4-4AC1-938C-40A1C3E5D32C}" type="parTrans" cxnId="{22C94D6F-3F12-451F-9BC5-A05A475308F3}">
      <dgm:prSet/>
      <dgm:spPr/>
      <dgm:t>
        <a:bodyPr/>
        <a:lstStyle/>
        <a:p>
          <a:endParaRPr lang="en-US"/>
        </a:p>
      </dgm:t>
    </dgm:pt>
    <dgm:pt modelId="{DDB0265F-4AAE-49E2-8509-968B273B42C8}" type="sibTrans" cxnId="{22C94D6F-3F12-451F-9BC5-A05A475308F3}">
      <dgm:prSet/>
      <dgm:spPr/>
      <dgm:t>
        <a:bodyPr/>
        <a:lstStyle/>
        <a:p>
          <a:endParaRPr lang="en-US"/>
        </a:p>
      </dgm:t>
    </dgm:pt>
    <dgm:pt modelId="{374AA83F-5D31-46CA-8D92-AE18D8F41681}">
      <dgm:prSet/>
      <dgm:spPr/>
      <dgm:t>
        <a:bodyPr/>
        <a:lstStyle/>
        <a:p>
          <a:r>
            <a:rPr lang="en-US"/>
            <a:t>Post Secondary Opportunities</a:t>
          </a:r>
        </a:p>
      </dgm:t>
    </dgm:pt>
    <dgm:pt modelId="{72C1B243-A941-49E1-854D-C3A4523D6A50}" type="parTrans" cxnId="{48213B60-52F1-494F-82D4-B84A11F335A7}">
      <dgm:prSet/>
      <dgm:spPr/>
      <dgm:t>
        <a:bodyPr/>
        <a:lstStyle/>
        <a:p>
          <a:endParaRPr lang="en-US"/>
        </a:p>
      </dgm:t>
    </dgm:pt>
    <dgm:pt modelId="{DB4F6DC7-41CC-46DF-932F-1E07E13F49AF}" type="sibTrans" cxnId="{48213B60-52F1-494F-82D4-B84A11F335A7}">
      <dgm:prSet/>
      <dgm:spPr/>
      <dgm:t>
        <a:bodyPr/>
        <a:lstStyle/>
        <a:p>
          <a:endParaRPr lang="en-US"/>
        </a:p>
      </dgm:t>
    </dgm:pt>
    <dgm:pt modelId="{7FC97519-FAA7-48DE-A4AE-F39D2391169D}">
      <dgm:prSet/>
      <dgm:spPr/>
      <dgm:t>
        <a:bodyPr/>
        <a:lstStyle/>
        <a:p>
          <a:r>
            <a:rPr lang="en-US" dirty="0"/>
            <a:t>Career Exploration and Work-Based Learning Opportunities</a:t>
          </a:r>
        </a:p>
      </dgm:t>
    </dgm:pt>
    <dgm:pt modelId="{EFBB8526-6801-494F-BF95-25D6E417A54B}" type="parTrans" cxnId="{919A96F8-C156-4185-97B9-A2E4BD13DEED}">
      <dgm:prSet/>
      <dgm:spPr/>
      <dgm:t>
        <a:bodyPr/>
        <a:lstStyle/>
        <a:p>
          <a:endParaRPr lang="en-US"/>
        </a:p>
      </dgm:t>
    </dgm:pt>
    <dgm:pt modelId="{B4352072-34DB-43CF-9BE6-C86F6C352B32}" type="sibTrans" cxnId="{919A96F8-C156-4185-97B9-A2E4BD13DEED}">
      <dgm:prSet/>
      <dgm:spPr/>
      <dgm:t>
        <a:bodyPr/>
        <a:lstStyle/>
        <a:p>
          <a:endParaRPr lang="en-US"/>
        </a:p>
      </dgm:t>
    </dgm:pt>
    <dgm:pt modelId="{BC78AA5C-5992-414E-B4B1-9C13AFA12790}">
      <dgm:prSet/>
      <dgm:spPr/>
      <dgm:t>
        <a:bodyPr/>
        <a:lstStyle/>
        <a:p>
          <a:r>
            <a:rPr lang="en-US"/>
            <a:t>Effective Transitions</a:t>
          </a:r>
        </a:p>
      </dgm:t>
    </dgm:pt>
    <dgm:pt modelId="{BEBEB6D7-D039-4068-A821-ED2B3CAAECFA}" type="parTrans" cxnId="{5BDF80D6-2479-488A-A0BD-64F8CF61BF64}">
      <dgm:prSet/>
      <dgm:spPr/>
      <dgm:t>
        <a:bodyPr/>
        <a:lstStyle/>
        <a:p>
          <a:endParaRPr lang="en-US"/>
        </a:p>
      </dgm:t>
    </dgm:pt>
    <dgm:pt modelId="{D0210F49-E75F-47BC-8361-02000DFF83AF}" type="sibTrans" cxnId="{5BDF80D6-2479-488A-A0BD-64F8CF61BF64}">
      <dgm:prSet/>
      <dgm:spPr/>
      <dgm:t>
        <a:bodyPr/>
        <a:lstStyle/>
        <a:p>
          <a:endParaRPr lang="en-US"/>
        </a:p>
      </dgm:t>
    </dgm:pt>
    <dgm:pt modelId="{D428AE33-AC09-4B0A-BF85-5AEDE08BBE1D}">
      <dgm:prSet/>
      <dgm:spPr/>
      <dgm:t>
        <a:bodyPr/>
        <a:lstStyle/>
        <a:p>
          <a:r>
            <a:rPr lang="en-US" dirty="0"/>
            <a:t>Goal #4 – Climate and Access</a:t>
          </a:r>
        </a:p>
      </dgm:t>
    </dgm:pt>
    <dgm:pt modelId="{758AE968-E632-404E-9FCA-1CA4A19DC4DC}" type="parTrans" cxnId="{4957C463-BB22-4428-9FD1-2C48505CD2DD}">
      <dgm:prSet/>
      <dgm:spPr/>
      <dgm:t>
        <a:bodyPr/>
        <a:lstStyle/>
        <a:p>
          <a:endParaRPr lang="en-US"/>
        </a:p>
      </dgm:t>
    </dgm:pt>
    <dgm:pt modelId="{36AE694B-7AD9-44FD-8C3E-292424E738FE}" type="sibTrans" cxnId="{4957C463-BB22-4428-9FD1-2C48505CD2DD}">
      <dgm:prSet/>
      <dgm:spPr/>
      <dgm:t>
        <a:bodyPr/>
        <a:lstStyle/>
        <a:p>
          <a:endParaRPr lang="en-US"/>
        </a:p>
      </dgm:t>
    </dgm:pt>
    <dgm:pt modelId="{0C5B5449-CFC6-402F-8FA0-3DD6DB7FCDEA}">
      <dgm:prSet/>
      <dgm:spPr/>
      <dgm:t>
        <a:bodyPr/>
        <a:lstStyle/>
        <a:p>
          <a:r>
            <a:rPr lang="en-US" b="1" dirty="0"/>
            <a:t>A 4.3.1</a:t>
          </a:r>
          <a:r>
            <a:rPr lang="en-US" dirty="0"/>
            <a:t> Professional Development - Parents</a:t>
          </a:r>
        </a:p>
      </dgm:t>
    </dgm:pt>
    <dgm:pt modelId="{9D8DD55F-2329-4C6E-B198-F8E991A643A7}" type="parTrans" cxnId="{2152023D-17AD-4886-8F94-81F1D2A35416}">
      <dgm:prSet/>
      <dgm:spPr/>
      <dgm:t>
        <a:bodyPr/>
        <a:lstStyle/>
        <a:p>
          <a:endParaRPr lang="en-US"/>
        </a:p>
      </dgm:t>
    </dgm:pt>
    <dgm:pt modelId="{8DA30459-C1C3-491A-8714-120261A34C6A}" type="sibTrans" cxnId="{2152023D-17AD-4886-8F94-81F1D2A35416}">
      <dgm:prSet/>
      <dgm:spPr/>
      <dgm:t>
        <a:bodyPr/>
        <a:lstStyle/>
        <a:p>
          <a:endParaRPr lang="en-US"/>
        </a:p>
      </dgm:t>
    </dgm:pt>
    <dgm:pt modelId="{F4AC244F-46A5-4FD5-80C5-BEADA0B32CAB}">
      <dgm:prSet/>
      <dgm:spPr/>
      <dgm:t>
        <a:bodyPr/>
        <a:lstStyle/>
        <a:p>
          <a:r>
            <a:rPr lang="en-US" dirty="0"/>
            <a:t>Provide workshops, supplies, materials, and other training opportunities using a variety of delivery systems to support parents in understanding the importance of daily school attendance, as well as the opportunities available for high school graduates.</a:t>
          </a:r>
        </a:p>
      </dgm:t>
    </dgm:pt>
    <dgm:pt modelId="{66B362A5-E9E7-4802-A770-4D99FF4660C2}" type="parTrans" cxnId="{7DFE8CCC-FB0D-4155-AB33-F389ACFE09D9}">
      <dgm:prSet/>
      <dgm:spPr/>
      <dgm:t>
        <a:bodyPr/>
        <a:lstStyle/>
        <a:p>
          <a:endParaRPr lang="en-US"/>
        </a:p>
      </dgm:t>
    </dgm:pt>
    <dgm:pt modelId="{17C84DFC-7F54-4785-B7D0-F593931BA5D2}" type="sibTrans" cxnId="{7DFE8CCC-FB0D-4155-AB33-F389ACFE09D9}">
      <dgm:prSet/>
      <dgm:spPr/>
      <dgm:t>
        <a:bodyPr/>
        <a:lstStyle/>
        <a:p>
          <a:endParaRPr lang="en-US"/>
        </a:p>
      </dgm:t>
    </dgm:pt>
    <dgm:pt modelId="{D4954DAB-84ED-4383-9136-0B30C177CDDB}">
      <dgm:prSet/>
      <dgm:spPr/>
      <dgm:t>
        <a:bodyPr/>
        <a:lstStyle/>
        <a:p>
          <a:r>
            <a:rPr lang="en-US" dirty="0"/>
            <a:t>Student Attendance &amp; Suspension Rates</a:t>
          </a:r>
        </a:p>
      </dgm:t>
    </dgm:pt>
    <dgm:pt modelId="{6496F887-C932-4C55-893A-41E1B70EF49A}" type="parTrans" cxnId="{04F7F88A-13B7-4575-BC06-807FB699FC8A}">
      <dgm:prSet/>
      <dgm:spPr/>
      <dgm:t>
        <a:bodyPr/>
        <a:lstStyle/>
        <a:p>
          <a:endParaRPr lang="en-US"/>
        </a:p>
      </dgm:t>
    </dgm:pt>
    <dgm:pt modelId="{DC20F429-198D-416D-996E-CC8DA7B4C1DA}" type="sibTrans" cxnId="{04F7F88A-13B7-4575-BC06-807FB699FC8A}">
      <dgm:prSet/>
      <dgm:spPr/>
      <dgm:t>
        <a:bodyPr/>
        <a:lstStyle/>
        <a:p>
          <a:endParaRPr lang="en-US"/>
        </a:p>
      </dgm:t>
    </dgm:pt>
    <dgm:pt modelId="{97C2E749-632A-48DB-AD22-6615708F98F4}" type="pres">
      <dgm:prSet presAssocID="{4F6EBB83-F6D6-43ED-B3FB-896B310F6547}" presName="linear" presStyleCnt="0">
        <dgm:presLayoutVars>
          <dgm:animLvl val="lvl"/>
          <dgm:resizeHandles val="exact"/>
        </dgm:presLayoutVars>
      </dgm:prSet>
      <dgm:spPr/>
    </dgm:pt>
    <dgm:pt modelId="{E06323B7-369E-4647-866D-CF13DC5E1902}" type="pres">
      <dgm:prSet presAssocID="{725711E3-6F97-445C-AABB-5F8CB483B72F}" presName="parentText" presStyleLbl="node1" presStyleIdx="0" presStyleCnt="4">
        <dgm:presLayoutVars>
          <dgm:chMax val="0"/>
          <dgm:bulletEnabled val="1"/>
        </dgm:presLayoutVars>
      </dgm:prSet>
      <dgm:spPr/>
    </dgm:pt>
    <dgm:pt modelId="{BCAF57BB-77C3-42D8-96B2-CC35210C73A0}" type="pres">
      <dgm:prSet presAssocID="{725711E3-6F97-445C-AABB-5F8CB483B72F}" presName="childText" presStyleLbl="revTx" presStyleIdx="0" presStyleCnt="4">
        <dgm:presLayoutVars>
          <dgm:bulletEnabled val="1"/>
        </dgm:presLayoutVars>
      </dgm:prSet>
      <dgm:spPr/>
    </dgm:pt>
    <dgm:pt modelId="{C3D021C3-D6AB-464A-B8BB-2E991D2A4196}" type="pres">
      <dgm:prSet presAssocID="{3364058C-FD66-4E88-AA11-3FEDF7F755A0}" presName="parentText" presStyleLbl="node1" presStyleIdx="1" presStyleCnt="4">
        <dgm:presLayoutVars>
          <dgm:chMax val="0"/>
          <dgm:bulletEnabled val="1"/>
        </dgm:presLayoutVars>
      </dgm:prSet>
      <dgm:spPr/>
    </dgm:pt>
    <dgm:pt modelId="{6C06B1AC-C292-4600-849C-7BCC0CCD13AF}" type="pres">
      <dgm:prSet presAssocID="{3364058C-FD66-4E88-AA11-3FEDF7F755A0}" presName="childText" presStyleLbl="revTx" presStyleIdx="1" presStyleCnt="4">
        <dgm:presLayoutVars>
          <dgm:bulletEnabled val="1"/>
        </dgm:presLayoutVars>
      </dgm:prSet>
      <dgm:spPr/>
    </dgm:pt>
    <dgm:pt modelId="{9B20D89C-F061-4005-843B-8FDD3E55CD79}" type="pres">
      <dgm:prSet presAssocID="{44FEF0F8-5A44-4CF7-8291-0CC4E126904D}" presName="parentText" presStyleLbl="node1" presStyleIdx="2" presStyleCnt="4">
        <dgm:presLayoutVars>
          <dgm:chMax val="0"/>
          <dgm:bulletEnabled val="1"/>
        </dgm:presLayoutVars>
      </dgm:prSet>
      <dgm:spPr/>
    </dgm:pt>
    <dgm:pt modelId="{4D5C441D-AA4B-41E1-99C2-022D40F40B63}" type="pres">
      <dgm:prSet presAssocID="{44FEF0F8-5A44-4CF7-8291-0CC4E126904D}" presName="childText" presStyleLbl="revTx" presStyleIdx="2" presStyleCnt="4">
        <dgm:presLayoutVars>
          <dgm:bulletEnabled val="1"/>
        </dgm:presLayoutVars>
      </dgm:prSet>
      <dgm:spPr/>
    </dgm:pt>
    <dgm:pt modelId="{2162CA42-F69F-41D1-A03C-D4519980D42F}" type="pres">
      <dgm:prSet presAssocID="{D428AE33-AC09-4B0A-BF85-5AEDE08BBE1D}" presName="parentText" presStyleLbl="node1" presStyleIdx="3" presStyleCnt="4">
        <dgm:presLayoutVars>
          <dgm:chMax val="0"/>
          <dgm:bulletEnabled val="1"/>
        </dgm:presLayoutVars>
      </dgm:prSet>
      <dgm:spPr/>
    </dgm:pt>
    <dgm:pt modelId="{98DFCEA9-5105-4ED2-9508-5C5344890633}" type="pres">
      <dgm:prSet presAssocID="{D428AE33-AC09-4B0A-BF85-5AEDE08BBE1D}" presName="childText" presStyleLbl="revTx" presStyleIdx="3" presStyleCnt="4">
        <dgm:presLayoutVars>
          <dgm:bulletEnabled val="1"/>
        </dgm:presLayoutVars>
      </dgm:prSet>
      <dgm:spPr/>
    </dgm:pt>
  </dgm:ptLst>
  <dgm:cxnLst>
    <dgm:cxn modelId="{499BBC31-1D30-46C0-A472-304911CFF306}" type="presOf" srcId="{D428AE33-AC09-4B0A-BF85-5AEDE08BBE1D}" destId="{2162CA42-F69F-41D1-A03C-D4519980D42F}" srcOrd="0" destOrd="0" presId="urn:microsoft.com/office/officeart/2005/8/layout/vList2"/>
    <dgm:cxn modelId="{AA473132-049F-4399-8D1A-DAE5F39D3251}" type="presOf" srcId="{725711E3-6F97-445C-AABB-5F8CB483B72F}" destId="{E06323B7-369E-4647-866D-CF13DC5E1902}" srcOrd="0" destOrd="0" presId="urn:microsoft.com/office/officeart/2005/8/layout/vList2"/>
    <dgm:cxn modelId="{2152023D-17AD-4886-8F94-81F1D2A35416}" srcId="{D428AE33-AC09-4B0A-BF85-5AEDE08BBE1D}" destId="{0C5B5449-CFC6-402F-8FA0-3DD6DB7FCDEA}" srcOrd="1" destOrd="0" parTransId="{9D8DD55F-2329-4C6E-B198-F8E991A643A7}" sibTransId="{8DA30459-C1C3-491A-8714-120261A34C6A}"/>
    <dgm:cxn modelId="{CDCB8F5D-C89E-4960-AAA6-41297E08B710}" type="presOf" srcId="{0C5B5449-CFC6-402F-8FA0-3DD6DB7FCDEA}" destId="{98DFCEA9-5105-4ED2-9508-5C5344890633}" srcOrd="0" destOrd="1" presId="urn:microsoft.com/office/officeart/2005/8/layout/vList2"/>
    <dgm:cxn modelId="{48213B60-52F1-494F-82D4-B84A11F335A7}" srcId="{44FEF0F8-5A44-4CF7-8291-0CC4E126904D}" destId="{374AA83F-5D31-46CA-8D92-AE18D8F41681}" srcOrd="1" destOrd="0" parTransId="{72C1B243-A941-49E1-854D-C3A4523D6A50}" sibTransId="{DB4F6DC7-41CC-46DF-932F-1E07E13F49AF}"/>
    <dgm:cxn modelId="{2BF08C61-CDB3-4200-80F9-2279188C45E2}" type="presOf" srcId="{2658329B-71D5-4B60-A239-FE876CD5C746}" destId="{6C06B1AC-C292-4600-849C-7BCC0CCD13AF}" srcOrd="0" destOrd="0" presId="urn:microsoft.com/office/officeart/2005/8/layout/vList2"/>
    <dgm:cxn modelId="{4957C463-BB22-4428-9FD1-2C48505CD2DD}" srcId="{4F6EBB83-F6D6-43ED-B3FB-896B310F6547}" destId="{D428AE33-AC09-4B0A-BF85-5AEDE08BBE1D}" srcOrd="3" destOrd="0" parTransId="{758AE968-E632-404E-9FCA-1CA4A19DC4DC}" sibTransId="{36AE694B-7AD9-44FD-8C3E-292424E738FE}"/>
    <dgm:cxn modelId="{2FEDB045-70FB-4063-A1C8-D78B7A253FD5}" srcId="{4F6EBB83-F6D6-43ED-B3FB-896B310F6547}" destId="{725711E3-6F97-445C-AABB-5F8CB483B72F}" srcOrd="0" destOrd="0" parTransId="{A0377BD4-755A-43BE-9583-4F42C007A4B2}" sibTransId="{1883A1E4-B38E-41BC-A5A8-68E92203BB41}"/>
    <dgm:cxn modelId="{22C94D6F-3F12-451F-9BC5-A05A475308F3}" srcId="{44FEF0F8-5A44-4CF7-8291-0CC4E126904D}" destId="{0D631C51-F3AA-4E03-B9BD-AC43E9A4DA97}" srcOrd="0" destOrd="0" parTransId="{01A584BB-F7F4-4AC1-938C-40A1C3E5D32C}" sibTransId="{DDB0265F-4AAE-49E2-8509-968B273B42C8}"/>
    <dgm:cxn modelId="{9641A96F-A48E-48F6-BF39-C84B8817629A}" srcId="{4F6EBB83-F6D6-43ED-B3FB-896B310F6547}" destId="{44FEF0F8-5A44-4CF7-8291-0CC4E126904D}" srcOrd="2" destOrd="0" parTransId="{B774392F-0B63-4882-93C9-2DD9BD21FC39}" sibTransId="{7D1A4CBA-5B5E-4601-93FB-0C0E66399D6F}"/>
    <dgm:cxn modelId="{FC594A54-2F16-47EC-9833-4F1CE3979957}" srcId="{4F6EBB83-F6D6-43ED-B3FB-896B310F6547}" destId="{3364058C-FD66-4E88-AA11-3FEDF7F755A0}" srcOrd="1" destOrd="0" parTransId="{344A0B77-1B68-4600-B58F-EF48776A4C6C}" sibTransId="{B3D798F8-35B2-4CD1-BECB-CA90B28A3B79}"/>
    <dgm:cxn modelId="{CA476A7C-9728-41A5-A519-AD50A05BB271}" type="presOf" srcId="{0D631C51-F3AA-4E03-B9BD-AC43E9A4DA97}" destId="{4D5C441D-AA4B-41E1-99C2-022D40F40B63}" srcOrd="0" destOrd="0" presId="urn:microsoft.com/office/officeart/2005/8/layout/vList2"/>
    <dgm:cxn modelId="{EDCE4387-62DB-4217-BBF9-F4CA4DA92BBD}" type="presOf" srcId="{374AA83F-5D31-46CA-8D92-AE18D8F41681}" destId="{4D5C441D-AA4B-41E1-99C2-022D40F40B63}" srcOrd="0" destOrd="1" presId="urn:microsoft.com/office/officeart/2005/8/layout/vList2"/>
    <dgm:cxn modelId="{04F7F88A-13B7-4575-BC06-807FB699FC8A}" srcId="{D428AE33-AC09-4B0A-BF85-5AEDE08BBE1D}" destId="{D4954DAB-84ED-4383-9136-0B30C177CDDB}" srcOrd="0" destOrd="0" parTransId="{6496F887-C932-4C55-893A-41E1B70EF49A}" sibTransId="{DC20F429-198D-416D-996E-CC8DA7B4C1DA}"/>
    <dgm:cxn modelId="{52BCE390-D839-4696-9C68-5E4618EF7AD7}" srcId="{3364058C-FD66-4E88-AA11-3FEDF7F755A0}" destId="{2658329B-71D5-4B60-A239-FE876CD5C746}" srcOrd="0" destOrd="0" parTransId="{6666CE65-D4E5-4884-BD3C-74D090EA16CE}" sibTransId="{ABD02AFF-031B-46F4-AC62-E56AF3F38780}"/>
    <dgm:cxn modelId="{53101693-DD38-4903-8A93-097BA37E41FF}" type="presOf" srcId="{44FEF0F8-5A44-4CF7-8291-0CC4E126904D}" destId="{9B20D89C-F061-4005-843B-8FDD3E55CD79}" srcOrd="0" destOrd="0" presId="urn:microsoft.com/office/officeart/2005/8/layout/vList2"/>
    <dgm:cxn modelId="{81EE82A3-0688-4816-B838-F256239CC2C6}" type="presOf" srcId="{7FC97519-FAA7-48DE-A4AE-F39D2391169D}" destId="{4D5C441D-AA4B-41E1-99C2-022D40F40B63}" srcOrd="0" destOrd="2" presId="urn:microsoft.com/office/officeart/2005/8/layout/vList2"/>
    <dgm:cxn modelId="{960050B2-106B-43B0-BA58-6DEE59FCB590}" type="presOf" srcId="{3364058C-FD66-4E88-AA11-3FEDF7F755A0}" destId="{C3D021C3-D6AB-464A-B8BB-2E991D2A4196}" srcOrd="0" destOrd="0" presId="urn:microsoft.com/office/officeart/2005/8/layout/vList2"/>
    <dgm:cxn modelId="{7659A4B2-B663-4BEB-8555-27F8C9D64303}" type="presOf" srcId="{F658CA34-BBB8-417E-9FC3-4BC00AA7A0A2}" destId="{BCAF57BB-77C3-42D8-96B2-CC35210C73A0}" srcOrd="0" destOrd="0" presId="urn:microsoft.com/office/officeart/2005/8/layout/vList2"/>
    <dgm:cxn modelId="{AB85DEBF-CD49-4D8C-902E-5F459FE7AE4F}" type="presOf" srcId="{BC78AA5C-5992-414E-B4B1-9C13AFA12790}" destId="{4D5C441D-AA4B-41E1-99C2-022D40F40B63}" srcOrd="0" destOrd="3" presId="urn:microsoft.com/office/officeart/2005/8/layout/vList2"/>
    <dgm:cxn modelId="{7DFE8CCC-FB0D-4155-AB33-F389ACFE09D9}" srcId="{0C5B5449-CFC6-402F-8FA0-3DD6DB7FCDEA}" destId="{F4AC244F-46A5-4FD5-80C5-BEADA0B32CAB}" srcOrd="0" destOrd="0" parTransId="{66B362A5-E9E7-4802-A770-4D99FF4660C2}" sibTransId="{17C84DFC-7F54-4785-B7D0-F593931BA5D2}"/>
    <dgm:cxn modelId="{5BDF80D6-2479-488A-A0BD-64F8CF61BF64}" srcId="{44FEF0F8-5A44-4CF7-8291-0CC4E126904D}" destId="{BC78AA5C-5992-414E-B4B1-9C13AFA12790}" srcOrd="3" destOrd="0" parTransId="{BEBEB6D7-D039-4068-A821-ED2B3CAAECFA}" sibTransId="{D0210F49-E75F-47BC-8361-02000DFF83AF}"/>
    <dgm:cxn modelId="{431CFFEA-D77C-4ED1-9558-311A0E7FE5C2}" type="presOf" srcId="{F4AC244F-46A5-4FD5-80C5-BEADA0B32CAB}" destId="{98DFCEA9-5105-4ED2-9508-5C5344890633}" srcOrd="0" destOrd="2" presId="urn:microsoft.com/office/officeart/2005/8/layout/vList2"/>
    <dgm:cxn modelId="{F705B1F2-44BC-4FD3-AE34-9AE19763DBD9}" type="presOf" srcId="{4F6EBB83-F6D6-43ED-B3FB-896B310F6547}" destId="{97C2E749-632A-48DB-AD22-6615708F98F4}" srcOrd="0" destOrd="0" presId="urn:microsoft.com/office/officeart/2005/8/layout/vList2"/>
    <dgm:cxn modelId="{FBE4D7F5-DA9A-4568-8E91-FBAA5D555CDC}" type="presOf" srcId="{D4954DAB-84ED-4383-9136-0B30C177CDDB}" destId="{98DFCEA9-5105-4ED2-9508-5C5344890633}" srcOrd="0" destOrd="0" presId="urn:microsoft.com/office/officeart/2005/8/layout/vList2"/>
    <dgm:cxn modelId="{919A96F8-C156-4185-97B9-A2E4BD13DEED}" srcId="{44FEF0F8-5A44-4CF7-8291-0CC4E126904D}" destId="{7FC97519-FAA7-48DE-A4AE-F39D2391169D}" srcOrd="2" destOrd="0" parTransId="{EFBB8526-6801-494F-BF95-25D6E417A54B}" sibTransId="{B4352072-34DB-43CF-9BE6-C86F6C352B32}"/>
    <dgm:cxn modelId="{1FAFB5FA-53C8-4099-9803-124BFD395876}" srcId="{725711E3-6F97-445C-AABB-5F8CB483B72F}" destId="{F658CA34-BBB8-417E-9FC3-4BC00AA7A0A2}" srcOrd="0" destOrd="0" parTransId="{07211638-6787-4488-882D-CD95D7A680FB}" sibTransId="{CDFB0447-B1ED-443B-A80F-B9974CCAD295}"/>
    <dgm:cxn modelId="{DAAC74ED-C1FC-4ECD-84CC-388B655025A1}" type="presParOf" srcId="{97C2E749-632A-48DB-AD22-6615708F98F4}" destId="{E06323B7-369E-4647-866D-CF13DC5E1902}" srcOrd="0" destOrd="0" presId="urn:microsoft.com/office/officeart/2005/8/layout/vList2"/>
    <dgm:cxn modelId="{84030952-B5C5-491B-B697-FC30E137B369}" type="presParOf" srcId="{97C2E749-632A-48DB-AD22-6615708F98F4}" destId="{BCAF57BB-77C3-42D8-96B2-CC35210C73A0}" srcOrd="1" destOrd="0" presId="urn:microsoft.com/office/officeart/2005/8/layout/vList2"/>
    <dgm:cxn modelId="{E9E7C857-D164-45CE-A3E4-EB9EB31C2DC1}" type="presParOf" srcId="{97C2E749-632A-48DB-AD22-6615708F98F4}" destId="{C3D021C3-D6AB-464A-B8BB-2E991D2A4196}" srcOrd="2" destOrd="0" presId="urn:microsoft.com/office/officeart/2005/8/layout/vList2"/>
    <dgm:cxn modelId="{FB3A8E2A-A394-466F-8252-DEE486DABF2A}" type="presParOf" srcId="{97C2E749-632A-48DB-AD22-6615708F98F4}" destId="{6C06B1AC-C292-4600-849C-7BCC0CCD13AF}" srcOrd="3" destOrd="0" presId="urn:microsoft.com/office/officeart/2005/8/layout/vList2"/>
    <dgm:cxn modelId="{65763E2C-64E2-473E-9C2C-8E1E38F58101}" type="presParOf" srcId="{97C2E749-632A-48DB-AD22-6615708F98F4}" destId="{9B20D89C-F061-4005-843B-8FDD3E55CD79}" srcOrd="4" destOrd="0" presId="urn:microsoft.com/office/officeart/2005/8/layout/vList2"/>
    <dgm:cxn modelId="{1D3984A0-A373-437E-ACAB-F03C86977F77}" type="presParOf" srcId="{97C2E749-632A-48DB-AD22-6615708F98F4}" destId="{4D5C441D-AA4B-41E1-99C2-022D40F40B63}" srcOrd="5" destOrd="0" presId="urn:microsoft.com/office/officeart/2005/8/layout/vList2"/>
    <dgm:cxn modelId="{AD7F0D5A-FC77-4ED1-87A9-9B4C3D9D5A1F}" type="presParOf" srcId="{97C2E749-632A-48DB-AD22-6615708F98F4}" destId="{2162CA42-F69F-41D1-A03C-D4519980D42F}" srcOrd="6" destOrd="0" presId="urn:microsoft.com/office/officeart/2005/8/layout/vList2"/>
    <dgm:cxn modelId="{49EE9095-FEFC-448D-B78E-935C551FF71C}" type="presParOf" srcId="{97C2E749-632A-48DB-AD22-6615708F98F4}" destId="{98DFCEA9-5105-4ED2-9508-5C534489063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8C6C7-59E9-43EC-AABD-99CB5825E896}">
      <dsp:nvSpPr>
        <dsp:cNvPr id="0" name=""/>
        <dsp:cNvSpPr/>
      </dsp:nvSpPr>
      <dsp:spPr>
        <a:xfrm>
          <a:off x="0" y="52770"/>
          <a:ext cx="4495800" cy="12741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attend school events and serve as advisors.</a:t>
          </a:r>
        </a:p>
      </dsp:txBody>
      <dsp:txXfrm>
        <a:off x="62198" y="114968"/>
        <a:ext cx="4371404" cy="1149734"/>
      </dsp:txXfrm>
    </dsp:sp>
    <dsp:sp modelId="{1109EC19-AFD1-4A7E-8D16-4631206F5B86}">
      <dsp:nvSpPr>
        <dsp:cNvPr id="0" name=""/>
        <dsp:cNvSpPr/>
      </dsp:nvSpPr>
      <dsp:spPr>
        <a:xfrm>
          <a:off x="0" y="1396020"/>
          <a:ext cx="4495800" cy="1274130"/>
        </a:xfrm>
        <a:prstGeom prst="roundRect">
          <a:avLst/>
        </a:prstGeom>
        <a:solidFill>
          <a:schemeClr val="accent2">
            <a:hueOff val="4325604"/>
            <a:satOff val="15035"/>
            <a:lumOff val="-908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serve on the School Leadership Committee or volunteer at least twice a year.</a:t>
          </a:r>
        </a:p>
      </dsp:txBody>
      <dsp:txXfrm>
        <a:off x="62198" y="1458218"/>
        <a:ext cx="4371404" cy="1149734"/>
      </dsp:txXfrm>
    </dsp:sp>
    <dsp:sp modelId="{81B72C9D-9D1E-435F-965B-60C4681B03B5}">
      <dsp:nvSpPr>
        <dsp:cNvPr id="0" name=""/>
        <dsp:cNvSpPr/>
      </dsp:nvSpPr>
      <dsp:spPr>
        <a:xfrm>
          <a:off x="0" y="2739270"/>
          <a:ext cx="4495800" cy="1274130"/>
        </a:xfrm>
        <a:prstGeom prst="roundRect">
          <a:avLst/>
        </a:prstGeom>
        <a:solidFill>
          <a:schemeClr val="accent2">
            <a:hueOff val="8651208"/>
            <a:satOff val="30071"/>
            <a:lumOff val="-1817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become school supporters and advocates for higher learning.</a:t>
          </a:r>
        </a:p>
      </dsp:txBody>
      <dsp:txXfrm>
        <a:off x="62198" y="2801468"/>
        <a:ext cx="4371404" cy="1149734"/>
      </dsp:txXfrm>
    </dsp:sp>
    <dsp:sp modelId="{5CD5BF8A-EC5B-4109-9576-9959B2A53859}">
      <dsp:nvSpPr>
        <dsp:cNvPr id="0" name=""/>
        <dsp:cNvSpPr/>
      </dsp:nvSpPr>
      <dsp:spPr>
        <a:xfrm>
          <a:off x="0" y="4082520"/>
          <a:ext cx="4495800" cy="1274130"/>
        </a:xfrm>
        <a:prstGeom prst="roundRect">
          <a:avLst/>
        </a:prstGeom>
        <a:solidFill>
          <a:schemeClr val="accent2">
            <a:hueOff val="12976812"/>
            <a:satOff val="45106"/>
            <a:lumOff val="-2725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respond to memos, surveys, and questionnaires expressing ideas and concerns.</a:t>
          </a:r>
        </a:p>
      </dsp:txBody>
      <dsp:txXfrm>
        <a:off x="62198" y="4144718"/>
        <a:ext cx="4371404" cy="114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7F854-71FB-40D9-9B71-41AA9A39D744}">
      <dsp:nvSpPr>
        <dsp:cNvPr id="0" name=""/>
        <dsp:cNvSpPr/>
      </dsp:nvSpPr>
      <dsp:spPr>
        <a:xfrm>
          <a:off x="2191558" y="293"/>
          <a:ext cx="1084060" cy="10840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34A05-6F76-43C7-AC76-359ECB7F05ED}">
      <dsp:nvSpPr>
        <dsp:cNvPr id="0" name=""/>
        <dsp:cNvSpPr/>
      </dsp:nvSpPr>
      <dsp:spPr>
        <a:xfrm>
          <a:off x="2422587" y="231322"/>
          <a:ext cx="622001" cy="622001"/>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E47C9-6410-4E30-A16E-88F0D2036FF6}">
      <dsp:nvSpPr>
        <dsp:cNvPr id="0" name=""/>
        <dsp:cNvSpPr/>
      </dsp:nvSpPr>
      <dsp:spPr>
        <a:xfrm>
          <a:off x="1845014" y="14220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Book an appointment.</a:t>
          </a:r>
        </a:p>
      </dsp:txBody>
      <dsp:txXfrm>
        <a:off x="1845014" y="1422012"/>
        <a:ext cx="1777148" cy="710859"/>
      </dsp:txXfrm>
    </dsp:sp>
    <dsp:sp modelId="{0E9D743B-4A86-4414-994E-D9D7D7407D0E}">
      <dsp:nvSpPr>
        <dsp:cNvPr id="0" name=""/>
        <dsp:cNvSpPr/>
      </dsp:nvSpPr>
      <dsp:spPr>
        <a:xfrm>
          <a:off x="4279707" y="293"/>
          <a:ext cx="1084060" cy="108406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E556B-2E77-486C-9806-70250A65FFFD}">
      <dsp:nvSpPr>
        <dsp:cNvPr id="0" name=""/>
        <dsp:cNvSpPr/>
      </dsp:nvSpPr>
      <dsp:spPr>
        <a:xfrm>
          <a:off x="4510736" y="231322"/>
          <a:ext cx="622001" cy="622001"/>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4000" r="-4000"/>
          </a:stretch>
        </a:blip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F9EE7-7B95-4189-AD44-536CEE86FC37}">
      <dsp:nvSpPr>
        <dsp:cNvPr id="0" name=""/>
        <dsp:cNvSpPr/>
      </dsp:nvSpPr>
      <dsp:spPr>
        <a:xfrm>
          <a:off x="3933163" y="14220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Send your child’s teacher an email requesting a parent teacher conference.</a:t>
          </a:r>
        </a:p>
      </dsp:txBody>
      <dsp:txXfrm>
        <a:off x="3933163" y="1422012"/>
        <a:ext cx="1777148" cy="710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23B7-369E-4647-866D-CF13DC5E1902}">
      <dsp:nvSpPr>
        <dsp:cNvPr id="0" name=""/>
        <dsp:cNvSpPr/>
      </dsp:nvSpPr>
      <dsp:spPr>
        <a:xfrm>
          <a:off x="0" y="62937"/>
          <a:ext cx="4914349" cy="514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Goal #1 - Reading/Language Arts</a:t>
          </a:r>
        </a:p>
      </dsp:txBody>
      <dsp:txXfrm>
        <a:off x="25130" y="88067"/>
        <a:ext cx="4864089" cy="464540"/>
      </dsp:txXfrm>
    </dsp:sp>
    <dsp:sp modelId="{BCAF57BB-77C3-42D8-96B2-CC35210C73A0}">
      <dsp:nvSpPr>
        <dsp:cNvPr id="0" name=""/>
        <dsp:cNvSpPr/>
      </dsp:nvSpPr>
      <dsp:spPr>
        <a:xfrm>
          <a:off x="0" y="577737"/>
          <a:ext cx="491434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English 1 and English II</a:t>
          </a:r>
        </a:p>
      </dsp:txBody>
      <dsp:txXfrm>
        <a:off x="0" y="577737"/>
        <a:ext cx="4914349" cy="364320"/>
      </dsp:txXfrm>
    </dsp:sp>
    <dsp:sp modelId="{C3D021C3-D6AB-464A-B8BB-2E991D2A4196}">
      <dsp:nvSpPr>
        <dsp:cNvPr id="0" name=""/>
        <dsp:cNvSpPr/>
      </dsp:nvSpPr>
      <dsp:spPr>
        <a:xfrm>
          <a:off x="0" y="942057"/>
          <a:ext cx="4914349" cy="514800"/>
        </a:xfrm>
        <a:prstGeom prst="roundRect">
          <a:avLst/>
        </a:prstGeom>
        <a:solidFill>
          <a:schemeClr val="accent2">
            <a:hueOff val="4325604"/>
            <a:satOff val="15035"/>
            <a:lumOff val="-908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Goal #2 - Mathematics</a:t>
          </a:r>
        </a:p>
      </dsp:txBody>
      <dsp:txXfrm>
        <a:off x="25130" y="967187"/>
        <a:ext cx="4864089" cy="464540"/>
      </dsp:txXfrm>
    </dsp:sp>
    <dsp:sp modelId="{6C06B1AC-C292-4600-849C-7BCC0CCD13AF}">
      <dsp:nvSpPr>
        <dsp:cNvPr id="0" name=""/>
        <dsp:cNvSpPr/>
      </dsp:nvSpPr>
      <dsp:spPr>
        <a:xfrm>
          <a:off x="0" y="1456857"/>
          <a:ext cx="491434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Algebra 1, Algebra 2, Geometry</a:t>
          </a:r>
        </a:p>
      </dsp:txBody>
      <dsp:txXfrm>
        <a:off x="0" y="1456857"/>
        <a:ext cx="4914349" cy="364320"/>
      </dsp:txXfrm>
    </dsp:sp>
    <dsp:sp modelId="{9B20D89C-F061-4005-843B-8FDD3E55CD79}">
      <dsp:nvSpPr>
        <dsp:cNvPr id="0" name=""/>
        <dsp:cNvSpPr/>
      </dsp:nvSpPr>
      <dsp:spPr>
        <a:xfrm>
          <a:off x="0" y="1821177"/>
          <a:ext cx="4914349" cy="514800"/>
        </a:xfrm>
        <a:prstGeom prst="roundRect">
          <a:avLst/>
        </a:prstGeom>
        <a:solidFill>
          <a:schemeClr val="accent2">
            <a:hueOff val="8651208"/>
            <a:satOff val="30071"/>
            <a:lumOff val="-1817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Goal #3 - College and Career Readiness</a:t>
          </a:r>
        </a:p>
      </dsp:txBody>
      <dsp:txXfrm>
        <a:off x="25130" y="1846307"/>
        <a:ext cx="4864089" cy="464540"/>
      </dsp:txXfrm>
    </dsp:sp>
    <dsp:sp modelId="{4D5C441D-AA4B-41E1-99C2-022D40F40B63}">
      <dsp:nvSpPr>
        <dsp:cNvPr id="0" name=""/>
        <dsp:cNvSpPr/>
      </dsp:nvSpPr>
      <dsp:spPr>
        <a:xfrm>
          <a:off x="0" y="2335977"/>
          <a:ext cx="4914349" cy="134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ACT Preparation</a:t>
          </a:r>
        </a:p>
        <a:p>
          <a:pPr marL="171450" lvl="1" indent="-171450" algn="l" defTabSz="755650">
            <a:lnSpc>
              <a:spcPct val="90000"/>
            </a:lnSpc>
            <a:spcBef>
              <a:spcPct val="0"/>
            </a:spcBef>
            <a:spcAft>
              <a:spcPct val="20000"/>
            </a:spcAft>
            <a:buChar char="•"/>
          </a:pPr>
          <a:r>
            <a:rPr lang="en-US" sz="1700" kern="1200"/>
            <a:t>Post Secondary Opportunities</a:t>
          </a:r>
        </a:p>
        <a:p>
          <a:pPr marL="171450" lvl="1" indent="-171450" algn="l" defTabSz="755650">
            <a:lnSpc>
              <a:spcPct val="90000"/>
            </a:lnSpc>
            <a:spcBef>
              <a:spcPct val="0"/>
            </a:spcBef>
            <a:spcAft>
              <a:spcPct val="20000"/>
            </a:spcAft>
            <a:buChar char="•"/>
          </a:pPr>
          <a:r>
            <a:rPr lang="en-US" sz="1700" kern="1200" dirty="0"/>
            <a:t>Career Exploration and Work-Based Learning Opportunities</a:t>
          </a:r>
        </a:p>
        <a:p>
          <a:pPr marL="171450" lvl="1" indent="-171450" algn="l" defTabSz="755650">
            <a:lnSpc>
              <a:spcPct val="90000"/>
            </a:lnSpc>
            <a:spcBef>
              <a:spcPct val="0"/>
            </a:spcBef>
            <a:spcAft>
              <a:spcPct val="20000"/>
            </a:spcAft>
            <a:buChar char="•"/>
          </a:pPr>
          <a:r>
            <a:rPr lang="en-US" sz="1700" kern="1200"/>
            <a:t>Effective Transitions</a:t>
          </a:r>
        </a:p>
      </dsp:txBody>
      <dsp:txXfrm>
        <a:off x="0" y="2335977"/>
        <a:ext cx="4914349" cy="1343430"/>
      </dsp:txXfrm>
    </dsp:sp>
    <dsp:sp modelId="{2162CA42-F69F-41D1-A03C-D4519980D42F}">
      <dsp:nvSpPr>
        <dsp:cNvPr id="0" name=""/>
        <dsp:cNvSpPr/>
      </dsp:nvSpPr>
      <dsp:spPr>
        <a:xfrm>
          <a:off x="0" y="3679407"/>
          <a:ext cx="4914349" cy="514800"/>
        </a:xfrm>
        <a:prstGeom prst="roundRect">
          <a:avLst/>
        </a:prstGeom>
        <a:solidFill>
          <a:schemeClr val="accent2">
            <a:hueOff val="12976812"/>
            <a:satOff val="45106"/>
            <a:lumOff val="-2725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Goal #4 – Climate and Access</a:t>
          </a:r>
        </a:p>
      </dsp:txBody>
      <dsp:txXfrm>
        <a:off x="25130" y="3704537"/>
        <a:ext cx="4864089" cy="464540"/>
      </dsp:txXfrm>
    </dsp:sp>
    <dsp:sp modelId="{98DFCEA9-5105-4ED2-9508-5C5344890633}">
      <dsp:nvSpPr>
        <dsp:cNvPr id="0" name=""/>
        <dsp:cNvSpPr/>
      </dsp:nvSpPr>
      <dsp:spPr>
        <a:xfrm>
          <a:off x="0" y="4194207"/>
          <a:ext cx="4914349"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03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Student Attendance &amp; Suspension Rates</a:t>
          </a:r>
        </a:p>
        <a:p>
          <a:pPr marL="171450" lvl="1" indent="-171450" algn="l" defTabSz="755650">
            <a:lnSpc>
              <a:spcPct val="90000"/>
            </a:lnSpc>
            <a:spcBef>
              <a:spcPct val="0"/>
            </a:spcBef>
            <a:spcAft>
              <a:spcPct val="20000"/>
            </a:spcAft>
            <a:buChar char="•"/>
          </a:pPr>
          <a:r>
            <a:rPr lang="en-US" sz="1700" b="1" kern="1200" dirty="0"/>
            <a:t>A 4.3.1</a:t>
          </a:r>
          <a:r>
            <a:rPr lang="en-US" sz="1700" kern="1200" dirty="0"/>
            <a:t> Professional Development - Parents</a:t>
          </a:r>
        </a:p>
        <a:p>
          <a:pPr marL="342900" lvl="2" indent="-171450" algn="l" defTabSz="755650">
            <a:lnSpc>
              <a:spcPct val="90000"/>
            </a:lnSpc>
            <a:spcBef>
              <a:spcPct val="0"/>
            </a:spcBef>
            <a:spcAft>
              <a:spcPct val="20000"/>
            </a:spcAft>
            <a:buChar char="•"/>
          </a:pPr>
          <a:r>
            <a:rPr lang="en-US" sz="1700" kern="1200" dirty="0"/>
            <a:t>Provide workshops, supplies, materials, and other training opportunities using a variety of delivery systems to support parents in understanding the importance of daily school attendance, as well as the opportunities available for high school graduates.</a:t>
          </a:r>
        </a:p>
      </dsp:txBody>
      <dsp:txXfrm>
        <a:off x="0" y="4194207"/>
        <a:ext cx="4914349" cy="2003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ACEBC-DBC1-4C40-9B14-6839F8B8375C}"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37F3F-5546-4093-BF0F-499BFCB99573}" type="slidenum">
              <a:rPr lang="en-US" smtClean="0"/>
              <a:t>‹#›</a:t>
            </a:fld>
            <a:endParaRPr lang="en-US"/>
          </a:p>
        </p:txBody>
      </p:sp>
    </p:spTree>
    <p:extLst>
      <p:ext uri="{BB962C8B-B14F-4D97-AF65-F5344CB8AC3E}">
        <p14:creationId xmlns:p14="http://schemas.microsoft.com/office/powerpoint/2010/main" val="380113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good afternoon/morning and thank you parents, guardians, and families for joining us for our annual Fall Title 1 meeting.  Let’s get started.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63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0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5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73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59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52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0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448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1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26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9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Here is a look at our agenda for today. We will begin with our welcome, a message Vice Principal Tara Brownlee and then we will look at the Title One overview by myself Ms. Dye, Title One Coordinator. During the Title One overview, we will look at the topics listed on the agenda.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8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52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3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There are four critical needs and focus areas around our school improvement plan our first goal and focus area is English and language arts which includes the English one English 2 classes our second goal is mathematics and our third goal is college and career readiness these are the goals in which we spend or focus our school improvement plan around the fourth goal is about safe and healthy students and that go one of our action steps is to increase the professional development and activities offered for parents at school so if you need additional support surround virtual school learning additional supports around teams training additional supports around trends that you're seeing happening in our schools and communities in what ways can we as with their high school support our parents and students and what resources can we look into providing for you parents and students so you will see that we have in our school improvement plan to operate an action plan to increase our professional development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71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For more information on our school improvement plan you can visit the Wooddale high schools website click on services and you'll see on the title the title one page the parent information package which cool includes our parent involvement an apparent involvement plan and parents rights to know along with other documents and then you will also see the WHS annual plan which is our school improvement plan the plan that you will see now is our 2019-2020 school plan as we are still in the planning phase for the current 2020-2021 school year.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4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272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88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162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12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91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09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615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15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029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30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89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351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889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366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029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9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family engagement plan list requirements in the 2015 ESA which is the every student succeeds act and the components of their plan consists of how parents should be involved in the decision making process and activities happening at the school level they should also be involved in how parental funds are spent with parents trainings and workshops and we need to make sure that parents have access to information in training as well the school works on building the capacity of parents and staff to ensure a strong parental involvement.</a:t>
            </a:r>
          </a:p>
          <a:p>
            <a:endParaRPr lang="en-US" dirty="0"/>
          </a:p>
          <a:p>
            <a:pPr>
              <a:lnSpc>
                <a:spcPct val="100000"/>
              </a:lnSpc>
              <a:buClr>
                <a:srgbClr val="002060"/>
              </a:buClr>
              <a:buFont typeface="Wingdings" panose="05000000000000000000" pitchFamily="2" charset="2"/>
              <a:buChar char="v"/>
            </a:pPr>
            <a:r>
              <a:rPr lang="en-US" altLang="en-US" sz="2400" dirty="0">
                <a:solidFill>
                  <a:schemeClr val="tx1"/>
                </a:solidFill>
              </a:rPr>
              <a:t>Addresses how schools will implement parental involvement requirements of the </a:t>
            </a:r>
            <a:r>
              <a:rPr lang="en-US" altLang="en-US" sz="2400" i="1" dirty="0">
                <a:solidFill>
                  <a:schemeClr val="tx1"/>
                </a:solidFill>
              </a:rPr>
              <a:t>Every Student Succeeds Act of 2015.  </a:t>
            </a:r>
          </a:p>
          <a:p>
            <a:pPr>
              <a:lnSpc>
                <a:spcPct val="100000"/>
              </a:lnSpc>
              <a:buClr>
                <a:srgbClr val="002060"/>
              </a:buClr>
              <a:buFont typeface="Wingdings" panose="05000000000000000000" pitchFamily="2" charset="2"/>
              <a:buChar char="v"/>
            </a:pPr>
            <a:r>
              <a:rPr lang="en-US" altLang="en-US" sz="2400" dirty="0">
                <a:solidFill>
                  <a:schemeClr val="tx1"/>
                </a:solidFill>
              </a:rPr>
              <a:t>Components include…</a:t>
            </a:r>
          </a:p>
          <a:p>
            <a:pPr lvl="1">
              <a:lnSpc>
                <a:spcPct val="100000"/>
              </a:lnSpc>
              <a:buClr>
                <a:srgbClr val="002060"/>
              </a:buClr>
              <a:buFont typeface="Wingdings" panose="05000000000000000000" pitchFamily="2" charset="2"/>
              <a:buChar char="v"/>
            </a:pPr>
            <a:r>
              <a:rPr lang="en-US" altLang="en-US" sz="2400" dirty="0">
                <a:solidFill>
                  <a:schemeClr val="tx1"/>
                </a:solidFill>
              </a:rPr>
              <a:t>How parents can be involved in decision-making and activities </a:t>
            </a:r>
          </a:p>
          <a:p>
            <a:pPr lvl="1">
              <a:lnSpc>
                <a:spcPct val="100000"/>
              </a:lnSpc>
              <a:buClr>
                <a:srgbClr val="002060"/>
              </a:buClr>
              <a:buFont typeface="Wingdings" panose="05000000000000000000" pitchFamily="2" charset="2"/>
              <a:buChar char="v"/>
            </a:pPr>
            <a:r>
              <a:rPr lang="en-US" altLang="en-US" sz="2400" dirty="0">
                <a:solidFill>
                  <a:schemeClr val="tx1"/>
                </a:solidFill>
              </a:rPr>
              <a:t>How parental involvement funds are being used</a:t>
            </a:r>
          </a:p>
          <a:p>
            <a:pPr lvl="1">
              <a:lnSpc>
                <a:spcPct val="100000"/>
              </a:lnSpc>
              <a:buClr>
                <a:srgbClr val="002060"/>
              </a:buClr>
              <a:buFont typeface="Wingdings" panose="05000000000000000000" pitchFamily="2" charset="2"/>
              <a:buChar char="v"/>
            </a:pPr>
            <a:r>
              <a:rPr lang="en-US" altLang="en-US" sz="2400" dirty="0">
                <a:solidFill>
                  <a:schemeClr val="tx1"/>
                </a:solidFill>
              </a:rPr>
              <a:t>How information and training will be provided to parents</a:t>
            </a:r>
          </a:p>
          <a:p>
            <a:pPr lvl="1">
              <a:lnSpc>
                <a:spcPct val="100000"/>
              </a:lnSpc>
              <a:buClr>
                <a:srgbClr val="002060"/>
              </a:buClr>
              <a:buFont typeface="Wingdings" panose="05000000000000000000" pitchFamily="2" charset="2"/>
              <a:buChar char="v"/>
            </a:pPr>
            <a:r>
              <a:rPr lang="en-US" altLang="en-US" sz="2400" dirty="0">
                <a:solidFill>
                  <a:schemeClr val="tx1"/>
                </a:solidFill>
              </a:rPr>
              <a:t>How the school will build capacity in parents and staff for strong parental involvement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78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On the window high school family engagement plan we ask our parents to attend school events and activities serve on the school leadership or volunteer at least twice a year to become supporters and advocates for higher learning for our students and to respond to memo surveys and concerns.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9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When we talk about reporting pupil progress ways that we are currently assisting and monitoring student progress as through quarterly assessments by the district through a platform called mastery connect as well as benchmark and interim assessments by the </a:t>
            </a:r>
            <a:r>
              <a:rPr lang="en-US" dirty="0" err="1"/>
              <a:t>izzone</a:t>
            </a:r>
            <a:r>
              <a:rPr lang="en-US" dirty="0"/>
              <a:t> which we take through a 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99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3C835C-70EB-4CF7-8D49-99C6C5BC2C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5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2750820" y="630939"/>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5" y="1098388"/>
            <a:ext cx="10318420"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7" y="5979199"/>
            <a:ext cx="8045375" cy="742279"/>
          </a:xfrm>
        </p:spPr>
        <p:txBody>
          <a:bodyPr anchor="t">
            <a:normAutofit/>
          </a:bodyPr>
          <a:lstStyle>
            <a:lvl1pPr marL="0" indent="0" algn="ctr">
              <a:lnSpc>
                <a:spcPct val="100000"/>
              </a:lnSpc>
              <a:buNone/>
              <a:defRPr sz="1500" b="1" i="0" cap="all" spc="300" baseline="0">
                <a:solidFill>
                  <a:schemeClr val="tx2"/>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078524" y="6375679"/>
            <a:ext cx="2329723" cy="348462"/>
          </a:xfrm>
        </p:spPr>
        <p:txBody>
          <a:bodyPr/>
          <a:lstStyle>
            <a:lvl1pPr>
              <a:defRPr baseline="0">
                <a:solidFill>
                  <a:schemeClr val="accent1">
                    <a:lumMod val="50000"/>
                  </a:schemeClr>
                </a:solidFill>
              </a:defRPr>
            </a:lvl1pPr>
          </a:lstStyle>
          <a:p>
            <a:fld id="{53074F12-AA26-4AC8-9962-C36BB8F32554}" type="datetimeFigureOut">
              <a:rPr lang="en-US" smtClean="0"/>
              <a:pPr/>
              <a:t>10/6/2022</a:t>
            </a:fld>
            <a:endParaRPr lang="en-US"/>
          </a:p>
        </p:txBody>
      </p:sp>
      <p:sp>
        <p:nvSpPr>
          <p:cNvPr id="5" name="Footer Placeholder 4"/>
          <p:cNvSpPr>
            <a:spLocks noGrp="1"/>
          </p:cNvSpPr>
          <p:nvPr>
            <p:ph type="ftr" sz="quarter" idx="11"/>
          </p:nvPr>
        </p:nvSpPr>
        <p:spPr>
          <a:xfrm>
            <a:off x="4180333" y="6375680"/>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20" y="6375680"/>
            <a:ext cx="2329723" cy="345796"/>
          </a:xfrm>
        </p:spPr>
        <p:txBody>
          <a:bodyPr/>
          <a:lstStyle>
            <a:lvl1pPr>
              <a:defRPr baseline="0">
                <a:solidFill>
                  <a:schemeClr val="accent1">
                    <a:lumMod val="50000"/>
                  </a:schemeClr>
                </a:solidFill>
              </a:defRPr>
            </a:lvl1pPr>
          </a:lstStyle>
          <a:p>
            <a:fld id="{B82CCC60-E8CD-4174-8B1A-7DF615B22EEF}" type="slidenum">
              <a:rPr lang="en-US" smtClean="0"/>
              <a:pPr/>
              <a:t>‹#›</a:t>
            </a:fld>
            <a:endParaRPr lang="en-US"/>
          </a:p>
        </p:txBody>
      </p:sp>
      <p:sp>
        <p:nvSpPr>
          <p:cNvPr id="13" name="Rectangle 12"/>
          <p:cNvSpPr/>
          <p:nvPr/>
        </p:nvSpPr>
        <p:spPr>
          <a:xfrm>
            <a:off x="2" y="0"/>
            <a:ext cx="2834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2" y="0"/>
            <a:ext cx="2834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783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255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5"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1" y="382386"/>
            <a:ext cx="7746023"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1433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38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6"/>
          <p:cNvSpPr/>
          <p:nvPr/>
        </p:nvSpPr>
        <p:spPr bwMode="auto">
          <a:xfrm>
            <a:off x="2"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1" y="1073891"/>
            <a:ext cx="8187071"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2" y="5159784"/>
            <a:ext cx="7017488" cy="951135"/>
          </a:xfrm>
        </p:spPr>
        <p:txBody>
          <a:bodyPr>
            <a:normAutofit/>
          </a:bodyPr>
          <a:lstStyle>
            <a:lvl1pPr marL="0" indent="0">
              <a:lnSpc>
                <a:spcPct val="100000"/>
              </a:lnSpc>
              <a:buNone/>
              <a:defRPr sz="1500" b="1" i="0" cap="all" spc="300" baseline="0">
                <a:solidFill>
                  <a:schemeClr val="accent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8" y="6375679"/>
            <a:ext cx="1493947" cy="348462"/>
          </a:xfrm>
        </p:spPr>
        <p:txBody>
          <a:bodyPr/>
          <a:lstStyle>
            <a:lvl1pPr>
              <a:defRPr baseline="0">
                <a:solidFill>
                  <a:schemeClr val="tx2"/>
                </a:solidFill>
              </a:defRPr>
            </a:lvl1pPr>
          </a:lstStyle>
          <a:p>
            <a:fld id="{53074F12-AA26-4AC8-9962-C36BB8F32554}" type="datetimeFigureOut">
              <a:rPr lang="en-US" smtClean="0"/>
              <a:pPr/>
              <a:t>10/6/2022</a:t>
            </a:fld>
            <a:endParaRPr lang="en-US"/>
          </a:p>
        </p:txBody>
      </p:sp>
      <p:sp>
        <p:nvSpPr>
          <p:cNvPr id="5" name="Footer Placeholder 4"/>
          <p:cNvSpPr>
            <a:spLocks noGrp="1"/>
          </p:cNvSpPr>
          <p:nvPr>
            <p:ph type="ftr" sz="quarter" idx="11"/>
          </p:nvPr>
        </p:nvSpPr>
        <p:spPr>
          <a:xfrm>
            <a:off x="5279065" y="6375680"/>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80"/>
            <a:ext cx="1487567" cy="345796"/>
          </a:xfrm>
        </p:spPr>
        <p:txBody>
          <a:bodyPr/>
          <a:lstStyle>
            <a:lvl1pPr>
              <a:defRPr baseline="0">
                <a:solidFill>
                  <a:schemeClr val="tx2"/>
                </a:solidFill>
              </a:defRPr>
            </a:lvl1pPr>
          </a:lstStyle>
          <a:p>
            <a:fld id="{B82CCC60-E8CD-4174-8B1A-7DF615B22EEF}" type="slidenum">
              <a:rPr lang="en-US" smtClean="0"/>
              <a:pPr/>
              <a:t>‹#›</a:t>
            </a:fld>
            <a:endParaRPr lang="en-US"/>
          </a:p>
        </p:txBody>
      </p:sp>
      <p:sp>
        <p:nvSpPr>
          <p:cNvPr id="16" name="Freeform 11"/>
          <p:cNvSpPr/>
          <p:nvPr/>
        </p:nvSpPr>
        <p:spPr bwMode="auto">
          <a:xfrm>
            <a:off x="874383"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2"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68077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34994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2" y="381003"/>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6"/>
            <a:ext cx="4815840" cy="632529"/>
          </a:xfrm>
        </p:spPr>
        <p:txBody>
          <a:bodyPr anchor="b">
            <a:noAutofit/>
          </a:bodyPr>
          <a:lstStyle>
            <a:lvl1pPr marL="0" indent="0">
              <a:lnSpc>
                <a:spcPct val="100000"/>
              </a:lnSpc>
              <a:buNone/>
              <a:defRPr sz="1800" b="1" cap="all" spc="151" baseline="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255776" y="2909103"/>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5" y="2199636"/>
            <a:ext cx="4815840" cy="632529"/>
          </a:xfrm>
        </p:spPr>
        <p:txBody>
          <a:bodyPr anchor="b">
            <a:noAutofit/>
          </a:bodyPr>
          <a:lstStyle>
            <a:lvl1pPr marL="0" indent="0">
              <a:lnSpc>
                <a:spcPct val="100000"/>
              </a:lnSpc>
              <a:buNone/>
              <a:defRPr sz="1800" b="1" cap="all" spc="151" baseline="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33865" y="2909103"/>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821580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3430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676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6" y="457202"/>
            <a:ext cx="309211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3" y="920377"/>
            <a:ext cx="6158420"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6" y="1741336"/>
            <a:ext cx="3092116" cy="4164164"/>
          </a:xfrm>
        </p:spPr>
        <p:txBody>
          <a:bodyPr>
            <a:normAutofit/>
          </a:bodyPr>
          <a:lstStyle>
            <a:lvl1pPr marL="0" indent="0">
              <a:lnSpc>
                <a:spcPct val="110000"/>
              </a:lnSpc>
              <a:spcBef>
                <a:spcPts val="1200"/>
              </a:spcBef>
              <a:buNone/>
              <a:defRPr sz="1400" baseline="0">
                <a:solidFill>
                  <a:schemeClr val="bg2"/>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a:xfrm>
            <a:off x="765052" y="6375679"/>
            <a:ext cx="1233355" cy="348462"/>
          </a:xfrm>
        </p:spPr>
        <p:txBody>
          <a:bodyPr/>
          <a:lstStyle/>
          <a:p>
            <a:fld id="{53074F12-AA26-4AC8-9962-C36BB8F32554}" type="datetimeFigureOut">
              <a:rPr lang="en-US" smtClean="0"/>
              <a:pPr/>
              <a:t>10/6/2022</a:t>
            </a:fld>
            <a:endParaRPr lang="en-US"/>
          </a:p>
        </p:txBody>
      </p:sp>
      <p:sp>
        <p:nvSpPr>
          <p:cNvPr id="6" name="Footer Placeholder 5"/>
          <p:cNvSpPr>
            <a:spLocks noGrp="1"/>
          </p:cNvSpPr>
          <p:nvPr>
            <p:ph type="ftr" sz="quarter" idx="11"/>
          </p:nvPr>
        </p:nvSpPr>
        <p:spPr>
          <a:xfrm>
            <a:off x="2103622" y="6375680"/>
            <a:ext cx="3482180" cy="345796"/>
          </a:xfrm>
        </p:spPr>
        <p:txBody>
          <a:bodyPr/>
          <a:lstStyle/>
          <a:p>
            <a:endParaRPr lang="en-US"/>
          </a:p>
        </p:txBody>
      </p:sp>
      <p:sp>
        <p:nvSpPr>
          <p:cNvPr id="7" name="Slide Number Placeholder 6"/>
          <p:cNvSpPr>
            <a:spLocks noGrp="1"/>
          </p:cNvSpPr>
          <p:nvPr>
            <p:ph type="sldNum" sz="quarter" idx="12"/>
          </p:nvPr>
        </p:nvSpPr>
        <p:spPr>
          <a:xfrm>
            <a:off x="5691016" y="6375680"/>
            <a:ext cx="1232457" cy="345796"/>
          </a:xfrm>
        </p:spPr>
        <p:txBody>
          <a:bodyPr/>
          <a:lstStyle/>
          <a:p>
            <a:fld id="{B82CCC60-E8CD-4174-8B1A-7DF615B22EEF}" type="slidenum">
              <a:rPr lang="en-US" smtClean="0"/>
              <a:pPr/>
              <a:t>‹#›</a:t>
            </a:fld>
            <a:endParaRPr lang="en-US"/>
          </a:p>
        </p:txBody>
      </p:sp>
      <p:sp>
        <p:nvSpPr>
          <p:cNvPr id="8" name="Rectangle 7"/>
          <p:cNvSpPr/>
          <p:nvPr/>
        </p:nvSpPr>
        <p:spPr>
          <a:xfrm>
            <a:off x="2"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2"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0693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7" y="3"/>
            <a:ext cx="7355585" cy="6857999"/>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11"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2"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a:xfrm>
            <a:off x="765952" y="6375679"/>
            <a:ext cx="1232457" cy="348462"/>
          </a:xfrm>
        </p:spPr>
        <p:txBody>
          <a:bodyPr/>
          <a:lstStyle/>
          <a:p>
            <a:fld id="{53074F12-AA26-4AC8-9962-C36BB8F32554}" type="datetimeFigureOut">
              <a:rPr lang="en-US" smtClean="0"/>
              <a:pPr/>
              <a:t>10/6/2022</a:t>
            </a:fld>
            <a:endParaRPr lang="en-US"/>
          </a:p>
        </p:txBody>
      </p:sp>
      <p:sp>
        <p:nvSpPr>
          <p:cNvPr id="6" name="Footer Placeholder 5"/>
          <p:cNvSpPr>
            <a:spLocks noGrp="1"/>
          </p:cNvSpPr>
          <p:nvPr>
            <p:ph type="ftr" sz="quarter" idx="11"/>
          </p:nvPr>
        </p:nvSpPr>
        <p:spPr>
          <a:xfrm>
            <a:off x="2103622" y="6375680"/>
            <a:ext cx="3482180" cy="345796"/>
          </a:xfrm>
        </p:spPr>
        <p:txBody>
          <a:bodyPr/>
          <a:lstStyle/>
          <a:p>
            <a:endParaRPr lang="en-US"/>
          </a:p>
        </p:txBody>
      </p:sp>
      <p:sp>
        <p:nvSpPr>
          <p:cNvPr id="7" name="Slide Number Placeholder 6"/>
          <p:cNvSpPr>
            <a:spLocks noGrp="1"/>
          </p:cNvSpPr>
          <p:nvPr>
            <p:ph type="sldNum" sz="quarter" idx="12"/>
          </p:nvPr>
        </p:nvSpPr>
        <p:spPr>
          <a:xfrm>
            <a:off x="5674872" y="6375680"/>
            <a:ext cx="1263280" cy="345796"/>
          </a:xfrm>
        </p:spPr>
        <p:txBody>
          <a:bodyPr/>
          <a:lstStyle/>
          <a:p>
            <a:fld id="{B82CCC60-E8CD-4174-8B1A-7DF615B22EEF}" type="slidenum">
              <a:rPr lang="en-US" smtClean="0"/>
              <a:pPr/>
              <a:t>‹#›</a:t>
            </a:fld>
            <a:endParaRPr lang="en-US"/>
          </a:p>
        </p:txBody>
      </p:sp>
      <p:sp>
        <p:nvSpPr>
          <p:cNvPr id="13" name="Rectangle 12" title="left edge border"/>
          <p:cNvSpPr/>
          <p:nvPr/>
        </p:nvSpPr>
        <p:spPr>
          <a:xfrm>
            <a:off x="2"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80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6"/>
            <a:ext cx="10178324"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4"/>
            <a:ext cx="10178324"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9"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53074F12-AA26-4AC8-9962-C36BB8F32554}" type="datetimeFigureOut">
              <a:rPr lang="en-US" smtClean="0"/>
              <a:pPr/>
              <a:t>10/6/2022</a:t>
            </a:fld>
            <a:endParaRPr lang="en-US"/>
          </a:p>
        </p:txBody>
      </p:sp>
      <p:sp>
        <p:nvSpPr>
          <p:cNvPr id="5" name="Footer Placeholder 4"/>
          <p:cNvSpPr>
            <a:spLocks noGrp="1"/>
          </p:cNvSpPr>
          <p:nvPr>
            <p:ph type="ftr" sz="quarter" idx="3"/>
          </p:nvPr>
        </p:nvSpPr>
        <p:spPr>
          <a:xfrm>
            <a:off x="4038601" y="6375680"/>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3" y="6375680"/>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82CCC60-E8CD-4174-8B1A-7DF615B22EEF}" type="slidenum">
              <a:rPr lang="en-US" smtClean="0"/>
              <a:pPr/>
              <a:t>‹#›</a:t>
            </a:fld>
            <a:endParaRPr lang="en-US"/>
          </a:p>
        </p:txBody>
      </p:sp>
      <p:sp>
        <p:nvSpPr>
          <p:cNvPr id="12" name="Rectangle 11"/>
          <p:cNvSpPr/>
          <p:nvPr/>
        </p:nvSpPr>
        <p:spPr>
          <a:xfrm>
            <a:off x="11908537"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7" y="0"/>
            <a:ext cx="283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5"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20122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83" rtl="0" eaLnBrk="1" latinLnBrk="0" hangingPunct="1">
        <a:lnSpc>
          <a:spcPct val="90000"/>
        </a:lnSpc>
        <a:spcBef>
          <a:spcPct val="0"/>
        </a:spcBef>
        <a:buNone/>
        <a:defRPr sz="5100" kern="1200" cap="all" spc="151" baseline="0">
          <a:solidFill>
            <a:schemeClr val="tx2"/>
          </a:solidFill>
          <a:latin typeface="+mj-lt"/>
          <a:ea typeface="+mj-ea"/>
          <a:cs typeface="+mj-cs"/>
        </a:defRPr>
      </a:lvl1pPr>
    </p:titleStyle>
    <p:bodyStyle>
      <a:lvl1pPr marL="228594" indent="-228594" algn="l" defTabSz="685783"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685783"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2971" indent="-228594" algn="l" defTabSz="685783"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160" indent="-228594" algn="l" defTabSz="685783"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685783"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685783"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685783"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685783"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685783"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5">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tate.tn.us/educatioin/reportcard/index.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91439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p:cNvSpPr>
            <a:spLocks noGrp="1"/>
          </p:cNvSpPr>
          <p:nvPr>
            <p:ph type="ctrTitle"/>
          </p:nvPr>
        </p:nvSpPr>
        <p:spPr>
          <a:xfrm>
            <a:off x="1857932" y="527606"/>
            <a:ext cx="4406771" cy="2901395"/>
          </a:xfrm>
        </p:spPr>
        <p:txBody>
          <a:bodyPr>
            <a:normAutofit/>
          </a:bodyPr>
          <a:lstStyle/>
          <a:p>
            <a:r>
              <a:rPr lang="en-US" sz="6000">
                <a:solidFill>
                  <a:schemeClr val="bg1"/>
                </a:solidFill>
              </a:rPr>
              <a:t>WOODDALE HIGH SCHOOL</a:t>
            </a:r>
            <a:endParaRPr lang="en-US" sz="6000" dirty="0">
              <a:solidFill>
                <a:schemeClr val="bg1"/>
              </a:solidFill>
            </a:endParaRPr>
          </a:p>
        </p:txBody>
      </p:sp>
      <p:sp>
        <p:nvSpPr>
          <p:cNvPr id="3" name="Subtitle 2"/>
          <p:cNvSpPr>
            <a:spLocks noGrp="1"/>
          </p:cNvSpPr>
          <p:nvPr>
            <p:ph type="subTitle" idx="1"/>
          </p:nvPr>
        </p:nvSpPr>
        <p:spPr>
          <a:xfrm>
            <a:off x="1932243" y="3887116"/>
            <a:ext cx="4408039" cy="2137871"/>
          </a:xfrm>
        </p:spPr>
        <p:txBody>
          <a:bodyPr>
            <a:normAutofit/>
          </a:bodyPr>
          <a:lstStyle/>
          <a:p>
            <a:pPr>
              <a:lnSpc>
                <a:spcPct val="90000"/>
              </a:lnSpc>
              <a:defRPr/>
            </a:pPr>
            <a:r>
              <a:rPr lang="en-US" sz="1600" dirty="0">
                <a:solidFill>
                  <a:schemeClr val="bg2"/>
                </a:solidFill>
                <a:latin typeface="Century Schoolbook" pitchFamily="18" charset="0"/>
              </a:rPr>
              <a:t>Annual Fall Title I</a:t>
            </a:r>
          </a:p>
          <a:p>
            <a:pPr>
              <a:lnSpc>
                <a:spcPct val="90000"/>
              </a:lnSpc>
              <a:defRPr/>
            </a:pPr>
            <a:r>
              <a:rPr lang="en-US" sz="1600" dirty="0">
                <a:solidFill>
                  <a:schemeClr val="bg2"/>
                </a:solidFill>
                <a:latin typeface="Century Schoolbook" pitchFamily="18" charset="0"/>
              </a:rPr>
              <a:t>Parent Meeting</a:t>
            </a:r>
          </a:p>
          <a:p>
            <a:pPr>
              <a:lnSpc>
                <a:spcPct val="90000"/>
              </a:lnSpc>
              <a:defRPr/>
            </a:pPr>
            <a:endParaRPr lang="en-US" sz="1600" dirty="0">
              <a:solidFill>
                <a:schemeClr val="bg2"/>
              </a:solidFill>
              <a:latin typeface="Century Schoolbook" pitchFamily="18" charset="0"/>
            </a:endParaRPr>
          </a:p>
          <a:p>
            <a:pPr>
              <a:lnSpc>
                <a:spcPct val="90000"/>
              </a:lnSpc>
              <a:defRPr/>
            </a:pPr>
            <a:r>
              <a:rPr lang="en-US" sz="1600" dirty="0">
                <a:solidFill>
                  <a:schemeClr val="bg2"/>
                </a:solidFill>
                <a:latin typeface="Century Schoolbook" pitchFamily="18" charset="0"/>
              </a:rPr>
              <a:t>Tuesday, September 23, 2022</a:t>
            </a:r>
          </a:p>
          <a:p>
            <a:pPr>
              <a:lnSpc>
                <a:spcPct val="90000"/>
              </a:lnSpc>
              <a:defRPr/>
            </a:pPr>
            <a:r>
              <a:rPr lang="en-US" sz="1600" dirty="0">
                <a:solidFill>
                  <a:schemeClr val="bg2"/>
                </a:solidFill>
                <a:latin typeface="Century Schoolbook" pitchFamily="18" charset="0"/>
              </a:rPr>
              <a:t>9:00 </a:t>
            </a:r>
            <a:r>
              <a:rPr lang="en-US" sz="1600" dirty="0" err="1">
                <a:solidFill>
                  <a:schemeClr val="bg2"/>
                </a:solidFill>
                <a:latin typeface="Century Schoolbook" pitchFamily="18" charset="0"/>
              </a:rPr>
              <a:t>aM</a:t>
            </a:r>
            <a:r>
              <a:rPr lang="en-US" sz="1600" dirty="0">
                <a:solidFill>
                  <a:schemeClr val="bg2"/>
                </a:solidFill>
                <a:latin typeface="Century Schoolbook" pitchFamily="18" charset="0"/>
              </a:rPr>
              <a:t> &amp; 6:00 PM</a:t>
            </a:r>
          </a:p>
          <a:p>
            <a:pPr>
              <a:lnSpc>
                <a:spcPct val="90000"/>
              </a:lnSpc>
              <a:defRPr/>
            </a:pPr>
            <a:endParaRPr lang="en-US" sz="1600" dirty="0">
              <a:solidFill>
                <a:schemeClr val="bg2"/>
              </a:solidFill>
              <a:latin typeface="Century Schoolbook" pitchFamily="18" charset="0"/>
            </a:endParaRPr>
          </a:p>
        </p:txBody>
      </p:sp>
      <p:sp>
        <p:nvSpPr>
          <p:cNvPr id="11" name="Freeform: Shape 10">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633" y="0"/>
            <a:ext cx="396188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Gill Sans MT" panose="020B0502020104020203"/>
            </a:endParaRPr>
          </a:p>
        </p:txBody>
      </p:sp>
      <p:pic>
        <p:nvPicPr>
          <p:cNvPr id="5" name="Picture 4">
            <a:extLst>
              <a:ext uri="{FF2B5EF4-FFF2-40B4-BE49-F238E27FC236}">
                <a16:creationId xmlns:a16="http://schemas.microsoft.com/office/drawing/2014/main" id="{F2BE597F-C346-4FEE-9624-11DB75391252}"/>
              </a:ext>
            </a:extLst>
          </p:cNvPr>
          <p:cNvPicPr>
            <a:picLocks noChangeAspect="1"/>
          </p:cNvPicPr>
          <p:nvPr/>
        </p:nvPicPr>
        <p:blipFill rotWithShape="1">
          <a:blip r:embed="rId3"/>
          <a:srcRect l="19549" r="41889" b="-1"/>
          <a:stretch/>
        </p:blipFill>
        <p:spPr>
          <a:xfrm>
            <a:off x="6706110" y="11"/>
            <a:ext cx="3961891" cy="6857991"/>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
        <p:nvSpPr>
          <p:cNvPr id="4" name="Rectangle 3">
            <a:extLst>
              <a:ext uri="{FF2B5EF4-FFF2-40B4-BE49-F238E27FC236}">
                <a16:creationId xmlns:a16="http://schemas.microsoft.com/office/drawing/2014/main" id="{098DBF60-1DC9-468A-9E13-D65B79407641}"/>
              </a:ext>
            </a:extLst>
          </p:cNvPr>
          <p:cNvSpPr/>
          <p:nvPr/>
        </p:nvSpPr>
        <p:spPr>
          <a:xfrm>
            <a:off x="6973812" y="348157"/>
            <a:ext cx="3586711" cy="2862322"/>
          </a:xfrm>
          <a:prstGeom prst="rect">
            <a:avLst/>
          </a:prstGeom>
          <a:noFill/>
        </p:spPr>
        <p:txBody>
          <a:bodyPr wrap="square" lIns="91440" tIns="45720" rIns="91440" bIns="45720">
            <a:spAutoFit/>
          </a:bodyPr>
          <a:lstStyle/>
          <a:p>
            <a:pPr algn="ctr" defTabSz="457200"/>
            <a:r>
              <a:rPr lang="en-US" sz="3600" b="1" dirty="0">
                <a:ln w="6600">
                  <a:solidFill>
                    <a:srgbClr val="B63D35"/>
                  </a:solidFill>
                  <a:prstDash val="solid"/>
                </a:ln>
                <a:solidFill>
                  <a:srgbClr val="FFFFFF"/>
                </a:solidFill>
                <a:effectLst>
                  <a:outerShdw dist="38100" dir="2700000" algn="tl" rotWithShape="0">
                    <a:srgbClr val="B63D35"/>
                  </a:outerShdw>
                </a:effectLst>
                <a:latin typeface="Gill Sans MT" panose="020B0502020104020203"/>
              </a:rPr>
              <a:t>Thanks for joining us today.</a:t>
            </a:r>
          </a:p>
          <a:p>
            <a:pPr algn="ctr" defTabSz="457200"/>
            <a:r>
              <a:rPr lang="en-US" sz="3600" b="1" dirty="0">
                <a:ln w="6600">
                  <a:solidFill>
                    <a:srgbClr val="B63D35"/>
                  </a:solidFill>
                  <a:prstDash val="solid"/>
                </a:ln>
                <a:solidFill>
                  <a:srgbClr val="FFFFFF"/>
                </a:solidFill>
                <a:effectLst>
                  <a:outerShdw dist="38100" dir="2700000" algn="tl" rotWithShape="0">
                    <a:srgbClr val="B63D35"/>
                  </a:outerShdw>
                </a:effectLst>
                <a:latin typeface="Gill Sans MT" panose="020B0502020104020203"/>
              </a:rPr>
              <a:t>We will begin shortly.</a:t>
            </a:r>
          </a:p>
        </p:txBody>
      </p:sp>
      <p:pic>
        <p:nvPicPr>
          <p:cNvPr id="7" name="Picture 6">
            <a:extLst>
              <a:ext uri="{FF2B5EF4-FFF2-40B4-BE49-F238E27FC236}">
                <a16:creationId xmlns:a16="http://schemas.microsoft.com/office/drawing/2014/main" id="{402D2C7B-A4E7-68B1-A465-D6F5F4A4C674}"/>
              </a:ext>
            </a:extLst>
          </p:cNvPr>
          <p:cNvPicPr>
            <a:picLocks noChangeAspect="1"/>
          </p:cNvPicPr>
          <p:nvPr/>
        </p:nvPicPr>
        <p:blipFill>
          <a:blip r:embed="rId4"/>
          <a:stretch>
            <a:fillRect/>
          </a:stretch>
        </p:blipFill>
        <p:spPr>
          <a:xfrm>
            <a:off x="7885651" y="3742156"/>
            <a:ext cx="1880620" cy="1924870"/>
          </a:xfrm>
          <a:prstGeom prst="rect">
            <a:avLst/>
          </a:prstGeom>
        </p:spPr>
      </p:pic>
      <p:sp>
        <p:nvSpPr>
          <p:cNvPr id="10" name="TextBox 9">
            <a:extLst>
              <a:ext uri="{FF2B5EF4-FFF2-40B4-BE49-F238E27FC236}">
                <a16:creationId xmlns:a16="http://schemas.microsoft.com/office/drawing/2014/main" id="{B307752D-96EB-264C-2CB7-EC4B7429259F}"/>
              </a:ext>
            </a:extLst>
          </p:cNvPr>
          <p:cNvSpPr txBox="1"/>
          <p:nvPr/>
        </p:nvSpPr>
        <p:spPr>
          <a:xfrm>
            <a:off x="7299840" y="5859625"/>
            <a:ext cx="3052242" cy="461665"/>
          </a:xfrm>
          <a:prstGeom prst="rect">
            <a:avLst/>
          </a:prstGeom>
          <a:noFill/>
        </p:spPr>
        <p:txBody>
          <a:bodyPr wrap="square">
            <a:spAutoFit/>
          </a:bodyPr>
          <a:lstStyle/>
          <a:p>
            <a:r>
              <a:rPr lang="en-US" sz="2400" dirty="0"/>
              <a:t>https://bit.ly/3xWwEJK</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3318" y="0"/>
            <a:ext cx="86046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08966"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9"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400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3">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338" y="643468"/>
            <a:ext cx="7200601"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Rectangle 1">
            <a:extLst>
              <a:ext uri="{FF2B5EF4-FFF2-40B4-BE49-F238E27FC236}">
                <a16:creationId xmlns:a16="http://schemas.microsoft.com/office/drawing/2014/main" id="{923A85FA-C7C1-4512-981F-6390EE700AC1}"/>
              </a:ext>
            </a:extLst>
          </p:cNvPr>
          <p:cNvSpPr/>
          <p:nvPr/>
        </p:nvSpPr>
        <p:spPr>
          <a:xfrm>
            <a:off x="3601230" y="1901950"/>
            <a:ext cx="5497380" cy="1527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dirty="0">
                <a:solidFill>
                  <a:srgbClr val="002060"/>
                </a:solidFill>
                <a:latin typeface="Gill Sans MT" panose="020B0502020104020203"/>
              </a:rPr>
              <a:t>Parent Teacher Conferences</a:t>
            </a:r>
          </a:p>
          <a:p>
            <a:pPr algn="ctr" defTabSz="457200"/>
            <a:r>
              <a:rPr lang="en-US" sz="2800" dirty="0">
                <a:solidFill>
                  <a:srgbClr val="002060"/>
                </a:solidFill>
                <a:latin typeface="Gill Sans MT" panose="020B0502020104020203"/>
              </a:rPr>
              <a:t>September 8</a:t>
            </a:r>
            <a:r>
              <a:rPr lang="en-US" sz="2800" baseline="30000" dirty="0">
                <a:solidFill>
                  <a:srgbClr val="002060"/>
                </a:solidFill>
                <a:latin typeface="Gill Sans MT" panose="020B0502020104020203"/>
              </a:rPr>
              <a:t>th</a:t>
            </a:r>
            <a:r>
              <a:rPr lang="en-US" sz="2800" dirty="0">
                <a:solidFill>
                  <a:srgbClr val="002060"/>
                </a:solidFill>
                <a:latin typeface="Gill Sans MT" panose="020B0502020104020203"/>
              </a:rPr>
              <a:t> (4 pm  – 7 pm</a:t>
            </a:r>
          </a:p>
          <a:p>
            <a:pPr algn="ctr" defTabSz="457200"/>
            <a:r>
              <a:rPr lang="en-US" sz="2800" dirty="0">
                <a:solidFill>
                  <a:srgbClr val="002060"/>
                </a:solidFill>
                <a:latin typeface="Gill Sans MT" panose="020B0502020104020203"/>
              </a:rPr>
              <a:t>February 16</a:t>
            </a:r>
            <a:r>
              <a:rPr lang="en-US" sz="2800" baseline="30000" dirty="0">
                <a:solidFill>
                  <a:srgbClr val="002060"/>
                </a:solidFill>
                <a:latin typeface="Gill Sans MT" panose="020B0502020104020203"/>
              </a:rPr>
              <a:t>th</a:t>
            </a:r>
            <a:r>
              <a:rPr lang="en-US" sz="2800" dirty="0">
                <a:solidFill>
                  <a:srgbClr val="002060"/>
                </a:solidFill>
                <a:latin typeface="Gill Sans MT" panose="020B0502020104020203"/>
              </a:rPr>
              <a:t> (4 pm – 7 pm)</a:t>
            </a:r>
          </a:p>
        </p:txBody>
      </p:sp>
      <p:sp>
        <p:nvSpPr>
          <p:cNvPr id="8" name="Title 1">
            <a:extLst>
              <a:ext uri="{FF2B5EF4-FFF2-40B4-BE49-F238E27FC236}">
                <a16:creationId xmlns:a16="http://schemas.microsoft.com/office/drawing/2014/main" id="{4E34BF7F-7737-4493-A331-FE3A870003BE}"/>
              </a:ext>
            </a:extLst>
          </p:cNvPr>
          <p:cNvSpPr txBox="1">
            <a:spLocks/>
          </p:cNvSpPr>
          <p:nvPr/>
        </p:nvSpPr>
        <p:spPr>
          <a:xfrm>
            <a:off x="2555766" y="512417"/>
            <a:ext cx="7633743" cy="1492132"/>
          </a:xfrm>
          <a:prstGeom prst="rect">
            <a:avLst/>
          </a:prstGeom>
        </p:spPr>
        <p:txBody>
          <a:bodyPr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US" sz="3600" dirty="0">
                <a:solidFill>
                  <a:srgbClr val="2A1A00"/>
                </a:solidFill>
                <a:latin typeface="Impact" panose="020B0806030902050204"/>
              </a:rPr>
              <a:t>Scheduling A Conference with your child’s teacher</a:t>
            </a:r>
          </a:p>
        </p:txBody>
      </p:sp>
      <p:graphicFrame>
        <p:nvGraphicFramePr>
          <p:cNvPr id="10" name="Content Placeholder 2">
            <a:extLst>
              <a:ext uri="{FF2B5EF4-FFF2-40B4-BE49-F238E27FC236}">
                <a16:creationId xmlns:a16="http://schemas.microsoft.com/office/drawing/2014/main" id="{6BE02629-3BD9-4BA0-84C2-6005943551F0}"/>
              </a:ext>
            </a:extLst>
          </p:cNvPr>
          <p:cNvGraphicFramePr>
            <a:graphicFrameLocks/>
          </p:cNvGraphicFramePr>
          <p:nvPr/>
        </p:nvGraphicFramePr>
        <p:xfrm>
          <a:off x="2427338" y="3755185"/>
          <a:ext cx="7555326" cy="2133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37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6EF0CCDF-7083-4532-B4A2-75AB102A64F9}"/>
              </a:ext>
            </a:extLst>
          </p:cNvPr>
          <p:cNvSpPr>
            <a:spLocks noGrp="1"/>
          </p:cNvSpPr>
          <p:nvPr>
            <p:ph type="title"/>
          </p:nvPr>
        </p:nvSpPr>
        <p:spPr>
          <a:xfrm>
            <a:off x="2226596" y="1231507"/>
            <a:ext cx="7738813" cy="4394988"/>
          </a:xfrm>
        </p:spPr>
        <p:txBody>
          <a:bodyPr vert="horz" lIns="91440" tIns="45720" rIns="91440" bIns="45720" rtlCol="0" anchor="ctr">
            <a:normAutofit/>
          </a:bodyPr>
          <a:lstStyle/>
          <a:p>
            <a:pPr algn="ctr" defTabSz="914377"/>
            <a:r>
              <a:rPr lang="en-US" sz="7800" spc="800" dirty="0">
                <a:solidFill>
                  <a:srgbClr val="FFFFFF"/>
                </a:solidFill>
              </a:rPr>
              <a:t>Parental Involvement Requirements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145251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3"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p:cNvSpPr>
            <a:spLocks noGrp="1"/>
          </p:cNvSpPr>
          <p:nvPr>
            <p:ph type="title"/>
          </p:nvPr>
        </p:nvSpPr>
        <p:spPr>
          <a:xfrm>
            <a:off x="1932814" y="301988"/>
            <a:ext cx="8001003" cy="1207892"/>
          </a:xfrm>
        </p:spPr>
        <p:txBody>
          <a:bodyPr anchor="ctr">
            <a:normAutofit/>
          </a:bodyPr>
          <a:lstStyle/>
          <a:p>
            <a:pPr algn="r"/>
            <a:r>
              <a:rPr lang="en-US" dirty="0"/>
              <a:t>Parental Involvement</a:t>
            </a:r>
          </a:p>
        </p:txBody>
      </p:sp>
      <p:sp>
        <p:nvSpPr>
          <p:cNvPr id="17" name="Rectangle 9">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32278"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cxnSp>
        <p:nvCxnSpPr>
          <p:cNvPr id="12" name="Straight Connector 11">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89244" y="666626"/>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23456" y="1635375"/>
            <a:ext cx="8530456" cy="4555999"/>
          </a:xfrm>
        </p:spPr>
        <p:txBody>
          <a:bodyPr>
            <a:normAutofit lnSpcReduction="10000"/>
          </a:bodyPr>
          <a:lstStyle/>
          <a:p>
            <a:pPr marL="0" indent="0">
              <a:buClr>
                <a:srgbClr val="002060"/>
              </a:buClr>
              <a:buNone/>
            </a:pPr>
            <a:r>
              <a:rPr lang="en-US" altLang="en-US" sz="2400" dirty="0"/>
              <a:t>Parental Involvement Opportunities at Wooddale High:</a:t>
            </a:r>
          </a:p>
          <a:p>
            <a:pPr lvl="1">
              <a:buClr>
                <a:srgbClr val="002060"/>
              </a:buClr>
              <a:buFont typeface="Wingdings" panose="05000000000000000000" pitchFamily="2" charset="2"/>
              <a:buChar char="v"/>
            </a:pPr>
            <a:r>
              <a:rPr lang="en-US" altLang="en-US" sz="2400" dirty="0"/>
              <a:t>Utilizing your talents and/or resources to enhance the instructional programs at Wooddale High </a:t>
            </a:r>
          </a:p>
          <a:p>
            <a:pPr lvl="1">
              <a:buClr>
                <a:srgbClr val="002060"/>
              </a:buClr>
              <a:buFont typeface="Wingdings" panose="05000000000000000000" pitchFamily="2" charset="2"/>
              <a:buChar char="v"/>
            </a:pPr>
            <a:r>
              <a:rPr lang="en-US" altLang="en-US" sz="2400" b="1" dirty="0"/>
              <a:t>Serving on the WHS School Improvement Plan</a:t>
            </a:r>
          </a:p>
          <a:p>
            <a:pPr lvl="1">
              <a:buClr>
                <a:srgbClr val="002060"/>
              </a:buClr>
              <a:buFont typeface="Wingdings" panose="05000000000000000000" pitchFamily="2" charset="2"/>
              <a:buChar char="v"/>
            </a:pPr>
            <a:r>
              <a:rPr lang="en-US" altLang="en-US" sz="2400" dirty="0"/>
              <a:t>Responding to questionnaires, surveys, and memos expressing thoughts, suggestions, and/or concerns.</a:t>
            </a:r>
          </a:p>
          <a:p>
            <a:pPr lvl="1">
              <a:buClr>
                <a:srgbClr val="002060"/>
              </a:buClr>
              <a:buFont typeface="Wingdings" panose="05000000000000000000" pitchFamily="2" charset="2"/>
              <a:buChar char="v"/>
            </a:pPr>
            <a:r>
              <a:rPr lang="en-US" altLang="en-US" sz="2400" dirty="0"/>
              <a:t>Attending school events  such as Parent Nights and Parent Conferences </a:t>
            </a:r>
          </a:p>
          <a:p>
            <a:pPr lvl="1">
              <a:buClr>
                <a:srgbClr val="002060"/>
              </a:buClr>
              <a:buFont typeface="Wingdings" panose="05000000000000000000" pitchFamily="2" charset="2"/>
              <a:buChar char="v"/>
            </a:pPr>
            <a:r>
              <a:rPr lang="en-US" altLang="en-US" sz="2400" dirty="0"/>
              <a:t>Engaging with teachers through calls and emails</a:t>
            </a:r>
          </a:p>
          <a:p>
            <a:pPr lvl="1">
              <a:buClr>
                <a:srgbClr val="002060"/>
              </a:buClr>
              <a:buFont typeface="Wingdings" panose="05000000000000000000" pitchFamily="2" charset="2"/>
              <a:buChar char="v"/>
            </a:pPr>
            <a:r>
              <a:rPr lang="en-US" altLang="en-US" sz="2400" dirty="0"/>
              <a:t>Frequently checking on your child’s grades and conduct</a:t>
            </a:r>
          </a:p>
          <a:p>
            <a:pPr>
              <a:buClr>
                <a:srgbClr val="002060"/>
              </a:buClr>
              <a:buFont typeface="Wingdings" panose="05000000000000000000" pitchFamily="2" charset="2"/>
              <a:buChar char="v"/>
            </a:pPr>
            <a:endParaRPr lang="en-US" sz="2400" dirty="0"/>
          </a:p>
        </p:txBody>
      </p:sp>
    </p:spTree>
    <p:extLst>
      <p:ext uri="{BB962C8B-B14F-4D97-AF65-F5344CB8AC3E}">
        <p14:creationId xmlns:p14="http://schemas.microsoft.com/office/powerpoint/2010/main" val="331600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3"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p:cNvSpPr>
            <a:spLocks noGrp="1"/>
          </p:cNvSpPr>
          <p:nvPr>
            <p:ph type="title"/>
          </p:nvPr>
        </p:nvSpPr>
        <p:spPr>
          <a:xfrm>
            <a:off x="2095498" y="666626"/>
            <a:ext cx="8001003" cy="1207892"/>
          </a:xfrm>
        </p:spPr>
        <p:txBody>
          <a:bodyPr anchor="ctr">
            <a:normAutofit/>
          </a:bodyPr>
          <a:lstStyle/>
          <a:p>
            <a:pPr algn="r"/>
            <a:r>
              <a:rPr lang="en-US" dirty="0"/>
              <a:t>Parental Rights</a:t>
            </a:r>
            <a:endParaRPr lang="en-US"/>
          </a:p>
        </p:txBody>
      </p:sp>
      <p:sp>
        <p:nvSpPr>
          <p:cNvPr id="17" name="Rectangle 16">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32278"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cxnSp>
        <p:nvCxnSpPr>
          <p:cNvPr id="19" name="Straight Connector 18">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89244" y="666626"/>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95498" y="1874517"/>
            <a:ext cx="8961448" cy="4761288"/>
          </a:xfrm>
        </p:spPr>
        <p:txBody>
          <a:bodyPr>
            <a:normAutofit/>
          </a:bodyPr>
          <a:lstStyle/>
          <a:p>
            <a:pPr marL="0" indent="0">
              <a:lnSpc>
                <a:spcPct val="100000"/>
              </a:lnSpc>
              <a:buNone/>
              <a:defRPr/>
            </a:pPr>
            <a:r>
              <a:rPr lang="en-US" sz="2800" dirty="0"/>
              <a:t>All parents have the right to request the following:</a:t>
            </a:r>
          </a:p>
          <a:p>
            <a:pPr>
              <a:lnSpc>
                <a:spcPct val="100000"/>
              </a:lnSpc>
              <a:buClr>
                <a:srgbClr val="002060"/>
              </a:buClr>
              <a:defRPr/>
            </a:pPr>
            <a:r>
              <a:rPr lang="en-US" sz="2800" dirty="0"/>
              <a:t>A teacher’s professional qualifications, which includes:   state qualifications, licensure, grade(s) certification, waivers</a:t>
            </a:r>
          </a:p>
          <a:p>
            <a:pPr>
              <a:lnSpc>
                <a:spcPct val="100000"/>
              </a:lnSpc>
              <a:buClr>
                <a:srgbClr val="002060"/>
              </a:buClr>
              <a:defRPr/>
            </a:pPr>
            <a:r>
              <a:rPr lang="en-US" sz="2800" dirty="0"/>
              <a:t>A teacher’s baccalaureate and /or graduate degree, fields of endorsement, previous teaching experience</a:t>
            </a:r>
          </a:p>
          <a:p>
            <a:pPr>
              <a:lnSpc>
                <a:spcPct val="100000"/>
              </a:lnSpc>
              <a:buClr>
                <a:srgbClr val="002060"/>
              </a:buClr>
              <a:defRPr/>
            </a:pPr>
            <a:r>
              <a:rPr lang="en-US" sz="2800" dirty="0"/>
              <a:t>A paraprofessional’s qualifications</a:t>
            </a:r>
          </a:p>
          <a:p>
            <a:pPr>
              <a:lnSpc>
                <a:spcPct val="100000"/>
              </a:lnSpc>
              <a:buClr>
                <a:srgbClr val="002060"/>
              </a:buClr>
              <a:defRPr/>
            </a:pPr>
            <a:r>
              <a:rPr lang="en-US" sz="2800" dirty="0"/>
              <a:t>An assurance that their child’s name, address, and telephone listing will not be released to military recruiters</a:t>
            </a:r>
          </a:p>
          <a:p>
            <a:pPr marL="0" indent="0">
              <a:lnSpc>
                <a:spcPct val="100000"/>
              </a:lnSpc>
              <a:buNone/>
            </a:pPr>
            <a:endParaRPr lang="en-US" sz="2800" dirty="0"/>
          </a:p>
        </p:txBody>
      </p:sp>
    </p:spTree>
    <p:extLst>
      <p:ext uri="{BB962C8B-B14F-4D97-AF65-F5344CB8AC3E}">
        <p14:creationId xmlns:p14="http://schemas.microsoft.com/office/powerpoint/2010/main" val="226658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BD17F87-FE96-4A5F-83F2-3E87B953B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3"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p:cNvSpPr>
            <a:spLocks noGrp="1"/>
          </p:cNvSpPr>
          <p:nvPr>
            <p:ph type="title"/>
          </p:nvPr>
        </p:nvSpPr>
        <p:spPr>
          <a:xfrm>
            <a:off x="2095498" y="666626"/>
            <a:ext cx="8001003" cy="1207892"/>
          </a:xfrm>
        </p:spPr>
        <p:txBody>
          <a:bodyPr anchor="ctr">
            <a:normAutofit/>
          </a:bodyPr>
          <a:lstStyle/>
          <a:p>
            <a:pPr algn="r"/>
            <a:r>
              <a:rPr lang="en-US"/>
              <a:t>Parental Rights</a:t>
            </a:r>
          </a:p>
        </p:txBody>
      </p:sp>
      <p:sp>
        <p:nvSpPr>
          <p:cNvPr id="7" name="Rectangle 9">
            <a:extLst>
              <a:ext uri="{FF2B5EF4-FFF2-40B4-BE49-F238E27FC236}">
                <a16:creationId xmlns:a16="http://schemas.microsoft.com/office/drawing/2014/main" id="{9546C973-6034-4DAE-8C50-764E31604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32278"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cxnSp>
        <p:nvCxnSpPr>
          <p:cNvPr id="9" name="Straight Connector 11">
            <a:extLst>
              <a:ext uri="{FF2B5EF4-FFF2-40B4-BE49-F238E27FC236}">
                <a16:creationId xmlns:a16="http://schemas.microsoft.com/office/drawing/2014/main" id="{BC2ADC72-9292-411C-B17E-1DC83998D3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89244" y="666626"/>
            <a:ext cx="0" cy="120789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95498" y="1901952"/>
            <a:ext cx="8849252" cy="3977643"/>
          </a:xfrm>
        </p:spPr>
        <p:txBody>
          <a:bodyPr>
            <a:normAutofit lnSpcReduction="10000"/>
          </a:bodyPr>
          <a:lstStyle/>
          <a:p>
            <a:pPr>
              <a:lnSpc>
                <a:spcPct val="100000"/>
              </a:lnSpc>
              <a:buNone/>
              <a:defRPr/>
            </a:pPr>
            <a:r>
              <a:rPr lang="en-US" sz="2800" dirty="0"/>
              <a:t>All parents will receive information on the following:</a:t>
            </a:r>
          </a:p>
          <a:p>
            <a:pPr>
              <a:lnSpc>
                <a:spcPct val="100000"/>
              </a:lnSpc>
              <a:defRPr/>
            </a:pPr>
            <a:r>
              <a:rPr lang="en-US" sz="2800" dirty="0"/>
              <a:t>Their child’s level of achievement in each of the state academic assessments</a:t>
            </a:r>
          </a:p>
          <a:p>
            <a:pPr>
              <a:lnSpc>
                <a:spcPct val="100000"/>
              </a:lnSpc>
              <a:defRPr/>
            </a:pPr>
            <a:r>
              <a:rPr lang="en-US" sz="2800" dirty="0"/>
              <a:t>Their option to request a transfer to another school within the district if their child is the victim of a violent crime at school</a:t>
            </a:r>
          </a:p>
          <a:p>
            <a:pPr>
              <a:lnSpc>
                <a:spcPct val="100000"/>
              </a:lnSpc>
              <a:defRPr/>
            </a:pPr>
            <a:r>
              <a:rPr lang="en-US" sz="2800" dirty="0"/>
              <a:t>Their right to timely notification that their child has been assigned, or has been taught for four or more consecutive weeks by, a teacher who is not highly qualified</a:t>
            </a:r>
          </a:p>
          <a:p>
            <a:pPr marL="0" indent="0">
              <a:lnSpc>
                <a:spcPct val="100000"/>
              </a:lnSpc>
              <a:buNone/>
            </a:pPr>
            <a:endParaRPr lang="en-US" sz="2800" dirty="0"/>
          </a:p>
        </p:txBody>
      </p:sp>
    </p:spTree>
    <p:extLst>
      <p:ext uri="{BB962C8B-B14F-4D97-AF65-F5344CB8AC3E}">
        <p14:creationId xmlns:p14="http://schemas.microsoft.com/office/powerpoint/2010/main" val="397650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A8F43F28-B031-499E-A4B7-2FAD773E7380}"/>
              </a:ext>
            </a:extLst>
          </p:cNvPr>
          <p:cNvSpPr>
            <a:spLocks noGrp="1"/>
          </p:cNvSpPr>
          <p:nvPr>
            <p:ph type="title"/>
          </p:nvPr>
        </p:nvSpPr>
        <p:spPr>
          <a:xfrm>
            <a:off x="2226596" y="1231507"/>
            <a:ext cx="7738813" cy="4394988"/>
          </a:xfrm>
        </p:spPr>
        <p:txBody>
          <a:bodyPr vert="horz" lIns="91440" tIns="45720" rIns="91440" bIns="45720" rtlCol="0" anchor="ctr">
            <a:noAutofit/>
          </a:bodyPr>
          <a:lstStyle/>
          <a:p>
            <a:pPr algn="ctr" defTabSz="914377"/>
            <a:r>
              <a:rPr lang="en-US" sz="5400" spc="800" dirty="0">
                <a:solidFill>
                  <a:srgbClr val="FFFFFF"/>
                </a:solidFill>
              </a:rPr>
              <a:t>Availability of Parent Training And Opportunities for additional Parent Meetings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371238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7D8807-C052-4BB2-A6A7-D31944251499}"/>
              </a:ext>
            </a:extLst>
          </p:cNvPr>
          <p:cNvGraphicFramePr>
            <a:graphicFrameLocks noGrp="1"/>
          </p:cNvGraphicFramePr>
          <p:nvPr>
            <p:extLst>
              <p:ext uri="{D42A27DB-BD31-4B8C-83A1-F6EECF244321}">
                <p14:modId xmlns:p14="http://schemas.microsoft.com/office/powerpoint/2010/main" val="3172653151"/>
              </p:ext>
            </p:extLst>
          </p:nvPr>
        </p:nvGraphicFramePr>
        <p:xfrm>
          <a:off x="1800751" y="746107"/>
          <a:ext cx="8857899" cy="5301276"/>
        </p:xfrm>
        <a:graphic>
          <a:graphicData uri="http://schemas.openxmlformats.org/drawingml/2006/table">
            <a:tbl>
              <a:tblPr firstRow="1" firstCol="1" bandRow="1">
                <a:tableStyleId>{5C22544A-7EE6-4342-B048-85BDC9FD1C3A}</a:tableStyleId>
              </a:tblPr>
              <a:tblGrid>
                <a:gridCol w="1771447">
                  <a:extLst>
                    <a:ext uri="{9D8B030D-6E8A-4147-A177-3AD203B41FA5}">
                      <a16:colId xmlns:a16="http://schemas.microsoft.com/office/drawing/2014/main" val="837375611"/>
                    </a:ext>
                  </a:extLst>
                </a:gridCol>
                <a:gridCol w="1771447">
                  <a:extLst>
                    <a:ext uri="{9D8B030D-6E8A-4147-A177-3AD203B41FA5}">
                      <a16:colId xmlns:a16="http://schemas.microsoft.com/office/drawing/2014/main" val="3595084789"/>
                    </a:ext>
                  </a:extLst>
                </a:gridCol>
                <a:gridCol w="1771447">
                  <a:extLst>
                    <a:ext uri="{9D8B030D-6E8A-4147-A177-3AD203B41FA5}">
                      <a16:colId xmlns:a16="http://schemas.microsoft.com/office/drawing/2014/main" val="2833719507"/>
                    </a:ext>
                  </a:extLst>
                </a:gridCol>
                <a:gridCol w="1771447">
                  <a:extLst>
                    <a:ext uri="{9D8B030D-6E8A-4147-A177-3AD203B41FA5}">
                      <a16:colId xmlns:a16="http://schemas.microsoft.com/office/drawing/2014/main" val="3314856206"/>
                    </a:ext>
                  </a:extLst>
                </a:gridCol>
                <a:gridCol w="1772111">
                  <a:extLst>
                    <a:ext uri="{9D8B030D-6E8A-4147-A177-3AD203B41FA5}">
                      <a16:colId xmlns:a16="http://schemas.microsoft.com/office/drawing/2014/main" val="3497565591"/>
                    </a:ext>
                  </a:extLst>
                </a:gridCol>
              </a:tblGrid>
              <a:tr h="1163932">
                <a:tc>
                  <a:txBody>
                    <a:bodyPr/>
                    <a:lstStyle/>
                    <a:p>
                      <a:pPr marL="0" marR="0">
                        <a:spcBef>
                          <a:spcPts val="0"/>
                        </a:spcBef>
                        <a:spcAft>
                          <a:spcPts val="0"/>
                        </a:spcAft>
                      </a:pPr>
                      <a:r>
                        <a:rPr lang="en-US" sz="1900" dirty="0">
                          <a:effectLst/>
                        </a:rPr>
                        <a:t>Month</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dirty="0">
                          <a:effectLst/>
                        </a:rPr>
                        <a:t>Date(s)</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dirty="0">
                          <a:effectLst/>
                        </a:rPr>
                        <a:t>Event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dirty="0">
                          <a:effectLst/>
                        </a:rPr>
                        <a:t>Location</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dirty="0">
                          <a:effectLst/>
                        </a:rPr>
                        <a:t>Time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extLst>
                  <a:ext uri="{0D108BD9-81ED-4DB2-BD59-A6C34878D82A}">
                    <a16:rowId xmlns:a16="http://schemas.microsoft.com/office/drawing/2014/main" val="22361096"/>
                  </a:ext>
                </a:extLst>
              </a:tr>
              <a:tr h="1163932">
                <a:tc>
                  <a:txBody>
                    <a:bodyPr/>
                    <a:lstStyle/>
                    <a:p>
                      <a:pPr marL="0" marR="0">
                        <a:spcBef>
                          <a:spcPts val="0"/>
                        </a:spcBef>
                        <a:spcAft>
                          <a:spcPts val="0"/>
                        </a:spcAft>
                      </a:pPr>
                      <a:r>
                        <a:rPr lang="en-US" sz="1900">
                          <a:effectLst/>
                        </a:rPr>
                        <a:t>September</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9th</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Parent-Teacher Conferences</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In-Person @ WHS</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4:00pm -7:00pm </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extLst>
                  <a:ext uri="{0D108BD9-81ED-4DB2-BD59-A6C34878D82A}">
                    <a16:rowId xmlns:a16="http://schemas.microsoft.com/office/drawing/2014/main" val="1357486730"/>
                  </a:ext>
                </a:extLst>
              </a:tr>
              <a:tr h="1809480">
                <a:tc>
                  <a:txBody>
                    <a:bodyPr/>
                    <a:lstStyle/>
                    <a:p>
                      <a:pPr marL="0" marR="0">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October</a:t>
                      </a:r>
                    </a:p>
                  </a:txBody>
                  <a:tcPr marL="61825" marR="61825" marT="0" marB="0"/>
                </a:tc>
                <a:tc>
                  <a:txBody>
                    <a:bodyPr/>
                    <a:lstStyle/>
                    <a:p>
                      <a:pPr marL="0" marR="0" algn="ctr">
                        <a:spcBef>
                          <a:spcPts val="0"/>
                        </a:spcBef>
                        <a:spcAft>
                          <a:spcPts val="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1825" marR="61825" marT="0" marB="0"/>
                </a:tc>
                <a:tc>
                  <a:txBody>
                    <a:bodyPr/>
                    <a:lstStyle/>
                    <a:p>
                      <a:pPr marL="0" marR="0" algn="ctr">
                        <a:spcBef>
                          <a:spcPts val="0"/>
                        </a:spcBef>
                        <a:spcAft>
                          <a:spcPts val="0"/>
                        </a:spcAft>
                      </a:pPr>
                      <a:r>
                        <a:rPr lang="en-US" sz="1900" b="1" dirty="0" err="1">
                          <a:effectLst/>
                          <a:latin typeface="Times New Roman" panose="02020603050405020304" pitchFamily="18" charset="0"/>
                          <a:ea typeface="Times New Roman" panose="02020603050405020304" pitchFamily="18" charset="0"/>
                          <a:cs typeface="Times New Roman" panose="02020603050405020304" pitchFamily="18" charset="0"/>
                        </a:rPr>
                        <a:t>Fasfa</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Workshop</a:t>
                      </a:r>
                    </a:p>
                  </a:txBody>
                  <a:tcPr marL="61825" marR="61825" marT="0" marB="0"/>
                </a:tc>
                <a:tc>
                  <a:txBody>
                    <a:bodyPr/>
                    <a:lstStyle/>
                    <a:p>
                      <a:pPr marL="0" marR="0" algn="ctr">
                        <a:spcBef>
                          <a:spcPts val="0"/>
                        </a:spcBef>
                        <a:spcAft>
                          <a:spcPts val="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In Person @ WHS</a:t>
                      </a:r>
                    </a:p>
                  </a:txBody>
                  <a:tcPr marL="61825" marR="61825" marT="0" marB="0"/>
                </a:tc>
                <a:tc>
                  <a:txBody>
                    <a:bodyPr/>
                    <a:lstStyle/>
                    <a:p>
                      <a:pPr marL="0" marR="0" algn="ctr">
                        <a:spcBef>
                          <a:spcPts val="0"/>
                        </a:spcBef>
                        <a:spcAft>
                          <a:spcPts val="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1825" marR="61825" marT="0" marB="0"/>
                </a:tc>
                <a:extLst>
                  <a:ext uri="{0D108BD9-81ED-4DB2-BD59-A6C34878D82A}">
                    <a16:rowId xmlns:a16="http://schemas.microsoft.com/office/drawing/2014/main" val="2095148944"/>
                  </a:ext>
                </a:extLst>
              </a:tr>
              <a:tr h="1163932">
                <a:tc>
                  <a:txBody>
                    <a:bodyPr/>
                    <a:lstStyle/>
                    <a:p>
                      <a:pPr marL="0" marR="0">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November </a:t>
                      </a:r>
                    </a:p>
                  </a:txBody>
                  <a:tcPr marL="61825" marR="61825" marT="0" marB="0"/>
                </a:tc>
                <a:tc>
                  <a:txBody>
                    <a:bodyPr/>
                    <a:lstStyle/>
                    <a:p>
                      <a:pPr marL="0" marR="0" algn="ctr">
                        <a:spcBef>
                          <a:spcPts val="0"/>
                        </a:spcBef>
                        <a:spcAft>
                          <a:spcPts val="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1825" marR="61825" marT="0" marB="0"/>
                </a:tc>
                <a:tc>
                  <a:txBody>
                    <a:bodyPr/>
                    <a:lstStyle/>
                    <a:p>
                      <a:pPr marL="0" marR="0" algn="ctr">
                        <a:spcBef>
                          <a:spcPts val="0"/>
                        </a:spcBef>
                        <a:spcAft>
                          <a:spcPts val="0"/>
                        </a:spcAft>
                      </a:pPr>
                      <a:r>
                        <a:rPr lang="en-US" sz="1900" b="1" dirty="0">
                          <a:effectLst/>
                        </a:rPr>
                        <a:t>RTI Parent Workshop</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Virtual (Microsoft Teams)</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tc>
                  <a:txBody>
                    <a:bodyPr/>
                    <a:lstStyle/>
                    <a:p>
                      <a:pPr marL="0" marR="0" algn="ctr">
                        <a:spcBef>
                          <a:spcPts val="0"/>
                        </a:spcBef>
                        <a:spcAft>
                          <a:spcPts val="0"/>
                        </a:spcAft>
                      </a:pPr>
                      <a:r>
                        <a:rPr lang="en-US" sz="1900" b="1" dirty="0">
                          <a:effectLst/>
                        </a:rPr>
                        <a:t>4:30pm – 5:30pm </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25" marR="61825" marT="0" marB="0"/>
                </a:tc>
                <a:extLst>
                  <a:ext uri="{0D108BD9-81ED-4DB2-BD59-A6C34878D82A}">
                    <a16:rowId xmlns:a16="http://schemas.microsoft.com/office/drawing/2014/main" val="883968854"/>
                  </a:ext>
                </a:extLst>
              </a:tr>
            </a:tbl>
          </a:graphicData>
        </a:graphic>
      </p:graphicFrame>
    </p:spTree>
    <p:extLst>
      <p:ext uri="{BB962C8B-B14F-4D97-AF65-F5344CB8AC3E}">
        <p14:creationId xmlns:p14="http://schemas.microsoft.com/office/powerpoint/2010/main" val="202727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25296AEF-540E-47BD-B795-E0BDD47DAB2D}"/>
              </a:ext>
            </a:extLst>
          </p:cNvPr>
          <p:cNvSpPr>
            <a:spLocks noGrp="1"/>
          </p:cNvSpPr>
          <p:nvPr>
            <p:ph type="title"/>
          </p:nvPr>
        </p:nvSpPr>
        <p:spPr>
          <a:xfrm>
            <a:off x="2226596" y="1231507"/>
            <a:ext cx="7738813" cy="4394988"/>
          </a:xfrm>
        </p:spPr>
        <p:txBody>
          <a:bodyPr vert="horz" lIns="91440" tIns="45720" rIns="91440" bIns="45720" rtlCol="0" anchor="ctr">
            <a:normAutofit/>
          </a:bodyPr>
          <a:lstStyle/>
          <a:p>
            <a:pPr algn="ctr" defTabSz="914377"/>
            <a:r>
              <a:rPr lang="en-US" sz="6000" spc="800" dirty="0">
                <a:solidFill>
                  <a:srgbClr val="FFFFFF"/>
                </a:solidFill>
              </a:rPr>
              <a:t>School Status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151239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6492" y="158573"/>
            <a:ext cx="6992751" cy="1256843"/>
          </a:xfrm>
        </p:spPr>
        <p:txBody>
          <a:bodyPr anchor="t">
            <a:normAutofit/>
          </a:bodyPr>
          <a:lstStyle/>
          <a:p>
            <a:pPr algn="ctr"/>
            <a:r>
              <a:rPr lang="en-US" sz="3500" dirty="0"/>
              <a:t>The State of Wooddale</a:t>
            </a:r>
          </a:p>
        </p:txBody>
      </p:sp>
      <p:sp>
        <p:nvSpPr>
          <p:cNvPr id="3" name="Content Placeholder 2"/>
          <p:cNvSpPr>
            <a:spLocks noGrp="1"/>
          </p:cNvSpPr>
          <p:nvPr>
            <p:ph idx="1"/>
          </p:nvPr>
        </p:nvSpPr>
        <p:spPr>
          <a:xfrm>
            <a:off x="1181100" y="844734"/>
            <a:ext cx="10696575" cy="4581151"/>
          </a:xfrm>
        </p:spPr>
        <p:txBody>
          <a:bodyPr>
            <a:normAutofit/>
          </a:bodyPr>
          <a:lstStyle/>
          <a:p>
            <a:pPr>
              <a:lnSpc>
                <a:spcPct val="100000"/>
              </a:lnSpc>
            </a:pPr>
            <a:r>
              <a:rPr lang="en-US" sz="1800" dirty="0">
                <a:solidFill>
                  <a:schemeClr val="tx2"/>
                </a:solidFill>
              </a:rPr>
              <a:t>Based on prior testing data, Wooddale High School is classified as a Priority School.</a:t>
            </a:r>
          </a:p>
          <a:p>
            <a:pPr>
              <a:lnSpc>
                <a:spcPct val="100000"/>
              </a:lnSpc>
            </a:pPr>
            <a:r>
              <a:rPr lang="en-US" sz="1800" dirty="0">
                <a:solidFill>
                  <a:schemeClr val="tx2"/>
                </a:solidFill>
              </a:rPr>
              <a:t>Priority Schools are the lowest-performing 5% of schools in Tennessee in terms of academic achievement.</a:t>
            </a:r>
          </a:p>
          <a:p>
            <a:pPr>
              <a:lnSpc>
                <a:spcPct val="100000"/>
              </a:lnSpc>
            </a:pPr>
            <a:r>
              <a:rPr lang="en-US" sz="1800" dirty="0">
                <a:solidFill>
                  <a:schemeClr val="tx2"/>
                </a:solidFill>
              </a:rPr>
              <a:t>Priority school designations are from the previous 3 years of testing data. </a:t>
            </a:r>
          </a:p>
        </p:txBody>
      </p:sp>
      <p:sp>
        <p:nvSpPr>
          <p:cNvPr id="11" name="TextBox 10">
            <a:extLst>
              <a:ext uri="{FF2B5EF4-FFF2-40B4-BE49-F238E27FC236}">
                <a16:creationId xmlns:a16="http://schemas.microsoft.com/office/drawing/2014/main" id="{930455BC-F0E4-4CDA-96C1-7482474E4F62}"/>
              </a:ext>
            </a:extLst>
          </p:cNvPr>
          <p:cNvSpPr txBox="1"/>
          <p:nvPr/>
        </p:nvSpPr>
        <p:spPr>
          <a:xfrm>
            <a:off x="8482860" y="6514763"/>
            <a:ext cx="1837554" cy="369332"/>
          </a:xfrm>
          <a:prstGeom prst="rect">
            <a:avLst/>
          </a:prstGeom>
          <a:noFill/>
        </p:spPr>
        <p:txBody>
          <a:bodyPr wrap="none" rtlCol="0">
            <a:spAutoFit/>
          </a:bodyPr>
          <a:lstStyle/>
          <a:p>
            <a:pPr defTabSz="457200"/>
            <a:r>
              <a:rPr lang="en-US" dirty="0">
                <a:solidFill>
                  <a:srgbClr val="B63D35"/>
                </a:solidFill>
                <a:latin typeface="Gill Sans MT" panose="020B0502020104020203"/>
              </a:rPr>
              <a:t>Source:  Power BI</a:t>
            </a:r>
          </a:p>
        </p:txBody>
      </p:sp>
      <p:pic>
        <p:nvPicPr>
          <p:cNvPr id="12" name="Picture 11">
            <a:extLst>
              <a:ext uri="{FF2B5EF4-FFF2-40B4-BE49-F238E27FC236}">
                <a16:creationId xmlns:a16="http://schemas.microsoft.com/office/drawing/2014/main" id="{9505AE86-C76B-0815-F414-6A4CCB16D143}"/>
              </a:ext>
            </a:extLst>
          </p:cNvPr>
          <p:cNvPicPr>
            <a:picLocks noChangeAspect="1"/>
          </p:cNvPicPr>
          <p:nvPr/>
        </p:nvPicPr>
        <p:blipFill>
          <a:blip r:embed="rId3"/>
          <a:stretch>
            <a:fillRect/>
          </a:stretch>
        </p:blipFill>
        <p:spPr>
          <a:xfrm>
            <a:off x="1828801" y="2101577"/>
            <a:ext cx="8139188" cy="1450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5582F624-7591-3B44-5AE4-CA8D94735E85}"/>
              </a:ext>
            </a:extLst>
          </p:cNvPr>
          <p:cNvPicPr>
            <a:picLocks noChangeAspect="1"/>
          </p:cNvPicPr>
          <p:nvPr/>
        </p:nvPicPr>
        <p:blipFill>
          <a:blip r:embed="rId4"/>
          <a:stretch>
            <a:fillRect/>
          </a:stretch>
        </p:blipFill>
        <p:spPr>
          <a:xfrm>
            <a:off x="3709141" y="3733800"/>
            <a:ext cx="413385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387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82855" y="100824"/>
            <a:ext cx="7633743" cy="1034017"/>
          </a:xfrm>
        </p:spPr>
        <p:txBody>
          <a:bodyPr vert="horz" lIns="91440" tIns="45720" rIns="91440" bIns="45720" rtlCol="0" anchor="ctr">
            <a:normAutofit/>
          </a:bodyPr>
          <a:lstStyle/>
          <a:p>
            <a:pPr algn="ctr" defTabSz="914377"/>
            <a:r>
              <a:rPr lang="en-US" sz="4000" spc="800" dirty="0">
                <a:solidFill>
                  <a:schemeClr val="bg1"/>
                </a:solidFill>
              </a:rPr>
              <a:t>The State of Wooddale</a:t>
            </a:r>
          </a:p>
        </p:txBody>
      </p:sp>
      <p:sp>
        <p:nvSpPr>
          <p:cNvPr id="3" name="Rectangle 2">
            <a:extLst>
              <a:ext uri="{FF2B5EF4-FFF2-40B4-BE49-F238E27FC236}">
                <a16:creationId xmlns:a16="http://schemas.microsoft.com/office/drawing/2014/main" id="{D1C7FAF1-C29A-4418-8859-15677CD8BB19}"/>
              </a:ext>
            </a:extLst>
          </p:cNvPr>
          <p:cNvSpPr/>
          <p:nvPr/>
        </p:nvSpPr>
        <p:spPr>
          <a:xfrm>
            <a:off x="956441" y="1138427"/>
            <a:ext cx="2659117" cy="1559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2021-22</a:t>
            </a:r>
          </a:p>
          <a:p>
            <a:pPr algn="ctr"/>
            <a:r>
              <a:rPr lang="en-US" dirty="0"/>
              <a:t>General District  Assessment</a:t>
            </a:r>
          </a:p>
          <a:p>
            <a:pPr algn="ctr"/>
            <a:r>
              <a:rPr lang="en-US" dirty="0"/>
              <a:t>Data  and EOC Scores</a:t>
            </a:r>
          </a:p>
        </p:txBody>
      </p:sp>
      <p:pic>
        <p:nvPicPr>
          <p:cNvPr id="6" name="Picture 5">
            <a:extLst>
              <a:ext uri="{FF2B5EF4-FFF2-40B4-BE49-F238E27FC236}">
                <a16:creationId xmlns:a16="http://schemas.microsoft.com/office/drawing/2014/main" id="{AEADD7D0-2C05-6100-DEAE-92C0F311E0DD}"/>
              </a:ext>
            </a:extLst>
          </p:cNvPr>
          <p:cNvPicPr>
            <a:picLocks noChangeAspect="1"/>
          </p:cNvPicPr>
          <p:nvPr/>
        </p:nvPicPr>
        <p:blipFill>
          <a:blip r:embed="rId3"/>
          <a:stretch>
            <a:fillRect/>
          </a:stretch>
        </p:blipFill>
        <p:spPr>
          <a:xfrm>
            <a:off x="1145628" y="3645291"/>
            <a:ext cx="10502218" cy="3111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9653FCE-BAAC-D459-E64D-FA04AA4A20EB}"/>
              </a:ext>
            </a:extLst>
          </p:cNvPr>
          <p:cNvPicPr>
            <a:picLocks noChangeAspect="1"/>
          </p:cNvPicPr>
          <p:nvPr/>
        </p:nvPicPr>
        <p:blipFill>
          <a:blip r:embed="rId4"/>
          <a:stretch>
            <a:fillRect/>
          </a:stretch>
        </p:blipFill>
        <p:spPr>
          <a:xfrm>
            <a:off x="3425223" y="989778"/>
            <a:ext cx="7191375" cy="2524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669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92896" y="584714"/>
            <a:ext cx="2418965" cy="4701244"/>
          </a:xfrm>
        </p:spPr>
        <p:txBody>
          <a:bodyPr anchor="ctr">
            <a:normAutofit/>
          </a:bodyPr>
          <a:lstStyle/>
          <a:p>
            <a:r>
              <a:rPr lang="en-US" sz="4400" dirty="0">
                <a:solidFill>
                  <a:schemeClr val="bg1"/>
                </a:solidFill>
              </a:rPr>
              <a:t>Agenda</a:t>
            </a:r>
          </a:p>
        </p:txBody>
      </p:sp>
      <p:sp>
        <p:nvSpPr>
          <p:cNvPr id="30"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p:cNvSpPr>
            <a:spLocks noGrp="1"/>
          </p:cNvSpPr>
          <p:nvPr>
            <p:ph idx="1"/>
          </p:nvPr>
        </p:nvSpPr>
        <p:spPr>
          <a:xfrm>
            <a:off x="5167062" y="221457"/>
            <a:ext cx="7024938" cy="6565106"/>
          </a:xfrm>
        </p:spPr>
        <p:txBody>
          <a:bodyPr anchor="ctr">
            <a:normAutofit lnSpcReduction="10000"/>
          </a:bodyPr>
          <a:lstStyle/>
          <a:p>
            <a:pPr marL="227965" indent="-227965">
              <a:lnSpc>
                <a:spcPct val="100000"/>
              </a:lnSpc>
            </a:pPr>
            <a:r>
              <a:rPr lang="en-US" b="1" dirty="0"/>
              <a:t>Welcome Message from </a:t>
            </a:r>
            <a:r>
              <a:rPr lang="en-US" b="1" dirty="0" err="1"/>
              <a:t>Latonja</a:t>
            </a:r>
            <a:r>
              <a:rPr lang="en-US" b="1" dirty="0"/>
              <a:t> Robinson, Principal</a:t>
            </a:r>
            <a:endParaRPr lang="en-US" dirty="0"/>
          </a:p>
          <a:p>
            <a:pPr marL="227965" indent="-227965">
              <a:lnSpc>
                <a:spcPct val="100000"/>
              </a:lnSpc>
            </a:pPr>
            <a:r>
              <a:rPr lang="en-US" b="1" dirty="0"/>
              <a:t>Title I Overview –Deanna Dye,  Title I Coordinator</a:t>
            </a:r>
          </a:p>
          <a:p>
            <a:pPr marL="685165" lvl="1" indent="-227965">
              <a:lnSpc>
                <a:spcPct val="100000"/>
              </a:lnSpc>
            </a:pPr>
            <a:r>
              <a:rPr lang="en-US" sz="2000" dirty="0"/>
              <a:t>Policies for Family Engagement</a:t>
            </a:r>
          </a:p>
          <a:p>
            <a:pPr marL="685165" lvl="1" indent="-227965">
              <a:lnSpc>
                <a:spcPct val="100000"/>
              </a:lnSpc>
            </a:pPr>
            <a:r>
              <a:rPr lang="en-US" sz="2000" dirty="0"/>
              <a:t>Reporting Pupil Progress</a:t>
            </a:r>
          </a:p>
          <a:p>
            <a:pPr marL="685165" lvl="1" indent="-227965">
              <a:lnSpc>
                <a:spcPct val="100000"/>
              </a:lnSpc>
            </a:pPr>
            <a:r>
              <a:rPr lang="en-US" sz="2000" dirty="0"/>
              <a:t>Parent – Teacher Conferences</a:t>
            </a:r>
          </a:p>
          <a:p>
            <a:pPr marL="685165" lvl="1" indent="-227965">
              <a:lnSpc>
                <a:spcPct val="100000"/>
              </a:lnSpc>
            </a:pPr>
            <a:r>
              <a:rPr lang="en-US" sz="2000" dirty="0"/>
              <a:t>Parental Involvement Requirements</a:t>
            </a:r>
          </a:p>
          <a:p>
            <a:pPr marL="685165" lvl="1" indent="-227965">
              <a:lnSpc>
                <a:spcPct val="100000"/>
              </a:lnSpc>
            </a:pPr>
            <a:r>
              <a:rPr lang="en-US" sz="2000" dirty="0"/>
              <a:t>Availability of Parent Training</a:t>
            </a:r>
          </a:p>
          <a:p>
            <a:pPr marL="685165" lvl="1" indent="-227965">
              <a:lnSpc>
                <a:spcPct val="100000"/>
              </a:lnSpc>
            </a:pPr>
            <a:r>
              <a:rPr lang="en-US" sz="2000" dirty="0"/>
              <a:t>School Status</a:t>
            </a:r>
          </a:p>
          <a:p>
            <a:pPr marL="685165" lvl="1" indent="-227965">
              <a:lnSpc>
                <a:spcPct val="100000"/>
              </a:lnSpc>
            </a:pPr>
            <a:r>
              <a:rPr lang="en-US" sz="2000" dirty="0"/>
              <a:t>School Improvement Plan</a:t>
            </a:r>
          </a:p>
          <a:p>
            <a:pPr marL="685165" lvl="1" indent="-227965">
              <a:lnSpc>
                <a:spcPct val="100000"/>
              </a:lnSpc>
            </a:pPr>
            <a:r>
              <a:rPr lang="en-US" sz="2000" dirty="0"/>
              <a:t>Opportunities for Additional Parent Meetings</a:t>
            </a:r>
          </a:p>
          <a:p>
            <a:pPr marL="685165" lvl="1" indent="-227965">
              <a:lnSpc>
                <a:spcPct val="100000"/>
              </a:lnSpc>
            </a:pPr>
            <a:r>
              <a:rPr lang="en-US" sz="2000" dirty="0"/>
              <a:t>Teacher Qualifications</a:t>
            </a:r>
          </a:p>
          <a:p>
            <a:pPr marL="685165" lvl="1" indent="-227965">
              <a:lnSpc>
                <a:spcPct val="100000"/>
              </a:lnSpc>
            </a:pPr>
            <a:r>
              <a:rPr lang="en-US" sz="2000" dirty="0"/>
              <a:t>Parents’ Right to Know</a:t>
            </a:r>
          </a:p>
          <a:p>
            <a:pPr marL="685165" lvl="1" indent="-227965">
              <a:lnSpc>
                <a:spcPct val="100000"/>
              </a:lnSpc>
            </a:pPr>
            <a:r>
              <a:rPr lang="en-US" sz="2000" dirty="0"/>
              <a:t>Notice of Title I School Status</a:t>
            </a:r>
          </a:p>
          <a:p>
            <a:pPr marL="685165" lvl="1" indent="-227965">
              <a:lnSpc>
                <a:spcPct val="100000"/>
              </a:lnSpc>
            </a:pPr>
            <a:r>
              <a:rPr lang="en-US" sz="2000" dirty="0"/>
              <a:t>School / Parent Compact Overview</a:t>
            </a:r>
          </a:p>
          <a:p>
            <a:pPr marL="685165" lvl="1" indent="-227965">
              <a:lnSpc>
                <a:spcPct val="100000"/>
              </a:lnSpc>
            </a:pPr>
            <a:r>
              <a:rPr lang="en-US" sz="2000" dirty="0"/>
              <a:t>School/ Parent Compact Suggestions</a:t>
            </a:r>
          </a:p>
          <a:p>
            <a:pPr marL="685165" lvl="1" indent="-227965">
              <a:lnSpc>
                <a:spcPct val="100000"/>
              </a:lnSpc>
            </a:pPr>
            <a:r>
              <a:rPr lang="en-US" sz="2000" dirty="0"/>
              <a:t>Student Code of Conduct</a:t>
            </a:r>
          </a:p>
          <a:p>
            <a:pPr marL="685165" lvl="1" indent="-227965">
              <a:lnSpc>
                <a:spcPct val="100000"/>
              </a:lnSpc>
            </a:pPr>
            <a:r>
              <a:rPr lang="en-US" sz="2000" dirty="0"/>
              <a:t>Community Partnerships</a:t>
            </a:r>
            <a:r>
              <a:rPr lang="en-US" sz="1300" dirty="0"/>
              <a:t>	</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237C51-DB34-4742-8140-76D0DAF956C8}"/>
              </a:ext>
            </a:extLst>
          </p:cNvPr>
          <p:cNvSpPr txBox="1"/>
          <p:nvPr/>
        </p:nvSpPr>
        <p:spPr>
          <a:xfrm>
            <a:off x="10363200" y="2474346"/>
            <a:ext cx="1562100" cy="1477328"/>
          </a:xfrm>
          <a:prstGeom prst="rect">
            <a:avLst/>
          </a:prstGeom>
          <a:noFill/>
        </p:spPr>
        <p:txBody>
          <a:bodyPr wrap="square" rtlCol="0">
            <a:spAutoFit/>
          </a:bodyPr>
          <a:lstStyle/>
          <a:p>
            <a:pPr algn="ctr" defTabSz="457200"/>
            <a:r>
              <a:rPr lang="en-US" b="1" dirty="0">
                <a:solidFill>
                  <a:srgbClr val="B63D35"/>
                </a:solidFill>
                <a:latin typeface="Gill Sans MT" panose="020B0502020104020203"/>
              </a:rPr>
              <a:t>Wooddale High School is a State Priority School.</a:t>
            </a:r>
          </a:p>
        </p:txBody>
      </p:sp>
      <p:pic>
        <p:nvPicPr>
          <p:cNvPr id="3" name="Picture 2">
            <a:extLst>
              <a:ext uri="{FF2B5EF4-FFF2-40B4-BE49-F238E27FC236}">
                <a16:creationId xmlns:a16="http://schemas.microsoft.com/office/drawing/2014/main" id="{901A0E51-6A98-D446-2EF7-1E32FB47F092}"/>
              </a:ext>
            </a:extLst>
          </p:cNvPr>
          <p:cNvPicPr>
            <a:picLocks noChangeAspect="1"/>
          </p:cNvPicPr>
          <p:nvPr/>
        </p:nvPicPr>
        <p:blipFill>
          <a:blip r:embed="rId3"/>
          <a:stretch>
            <a:fillRect/>
          </a:stretch>
        </p:blipFill>
        <p:spPr>
          <a:xfrm>
            <a:off x="3362325" y="197643"/>
            <a:ext cx="6877050" cy="646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5149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2F6DC326-2EB5-43B3-A3FC-A69E869D5BCA}"/>
              </a:ext>
            </a:extLst>
          </p:cNvPr>
          <p:cNvSpPr>
            <a:spLocks noGrp="1"/>
          </p:cNvSpPr>
          <p:nvPr>
            <p:ph type="title"/>
          </p:nvPr>
        </p:nvSpPr>
        <p:spPr>
          <a:xfrm>
            <a:off x="2226596" y="1231507"/>
            <a:ext cx="7738813" cy="4394988"/>
          </a:xfrm>
        </p:spPr>
        <p:txBody>
          <a:bodyPr vert="horz" lIns="91440" tIns="45720" rIns="91440" bIns="45720" rtlCol="0" anchor="ctr">
            <a:normAutofit/>
          </a:bodyPr>
          <a:lstStyle/>
          <a:p>
            <a:pPr algn="ctr" defTabSz="914377"/>
            <a:r>
              <a:rPr lang="en-US" sz="7800" spc="800" dirty="0">
                <a:solidFill>
                  <a:srgbClr val="FFFFFF"/>
                </a:solidFill>
              </a:rPr>
              <a:t>School Improvement Plan</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148521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Gill Sans MT" panose="020B0502020104020203"/>
            </a:endParaRPr>
          </a:p>
        </p:txBody>
      </p:sp>
      <p:sp>
        <p:nvSpPr>
          <p:cNvPr id="4" name="Title 3">
            <a:extLst>
              <a:ext uri="{FF2B5EF4-FFF2-40B4-BE49-F238E27FC236}">
                <a16:creationId xmlns:a16="http://schemas.microsoft.com/office/drawing/2014/main" id="{19E0D174-E9C0-46AE-8528-42A0FAA09A48}"/>
              </a:ext>
            </a:extLst>
          </p:cNvPr>
          <p:cNvSpPr>
            <a:spLocks noGrp="1"/>
          </p:cNvSpPr>
          <p:nvPr>
            <p:ph type="title"/>
          </p:nvPr>
        </p:nvSpPr>
        <p:spPr>
          <a:xfrm>
            <a:off x="7562091" y="482323"/>
            <a:ext cx="2742436" cy="5571625"/>
          </a:xfrm>
        </p:spPr>
        <p:txBody>
          <a:bodyPr anchor="ctr">
            <a:normAutofit/>
          </a:bodyPr>
          <a:lstStyle/>
          <a:p>
            <a:r>
              <a:rPr lang="en-US" dirty="0"/>
              <a:t>Critical needs areas and focus</a:t>
            </a:r>
          </a:p>
        </p:txBody>
      </p:sp>
      <p:sp>
        <p:nvSpPr>
          <p:cNvPr id="17"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5" name="Rectangle 14">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4">
            <a:extLst>
              <a:ext uri="{FF2B5EF4-FFF2-40B4-BE49-F238E27FC236}">
                <a16:creationId xmlns:a16="http://schemas.microsoft.com/office/drawing/2014/main" id="{D6BE3AF5-9DCE-4A1A-9F86-DF3197138677}"/>
              </a:ext>
            </a:extLst>
          </p:cNvPr>
          <p:cNvGraphicFramePr>
            <a:graphicFrameLocks noGrp="1"/>
          </p:cNvGraphicFramePr>
          <p:nvPr>
            <p:ph idx="1"/>
            <p:extLst>
              <p:ext uri="{D42A27DB-BD31-4B8C-83A1-F6EECF244321}">
                <p14:modId xmlns:p14="http://schemas.microsoft.com/office/powerpoint/2010/main" val="2461225240"/>
              </p:ext>
            </p:extLst>
          </p:nvPr>
        </p:nvGraphicFramePr>
        <p:xfrm>
          <a:off x="2011576" y="298550"/>
          <a:ext cx="4914349" cy="6260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10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Gill Sans MT" panose="020B0502020104020203"/>
            </a:endParaRPr>
          </a:p>
        </p:txBody>
      </p:sp>
      <p:sp>
        <p:nvSpPr>
          <p:cNvPr id="15" name="Freeform: Shape 14">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070709"/>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FD77B3B4-F681-47CC-A501-3E0946DFF41F}"/>
              </a:ext>
            </a:extLst>
          </p:cNvPr>
          <p:cNvSpPr>
            <a:spLocks noGrp="1"/>
          </p:cNvSpPr>
          <p:nvPr>
            <p:ph type="title"/>
          </p:nvPr>
        </p:nvSpPr>
        <p:spPr>
          <a:xfrm>
            <a:off x="2285697" y="5819702"/>
            <a:ext cx="7738813" cy="523811"/>
          </a:xfrm>
        </p:spPr>
        <p:txBody>
          <a:bodyPr vert="horz" lIns="91440" tIns="45720" rIns="91440" bIns="45720" rtlCol="0" anchor="b">
            <a:normAutofit fontScale="90000"/>
          </a:bodyPr>
          <a:lstStyle/>
          <a:p>
            <a:pPr algn="ctr" defTabSz="914377"/>
            <a:r>
              <a:rPr lang="en-US" sz="3200" spc="800" dirty="0">
                <a:solidFill>
                  <a:schemeClr val="bg1"/>
                </a:solidFill>
              </a:rPr>
              <a:t>School Improvement Plan</a:t>
            </a:r>
          </a:p>
        </p:txBody>
      </p:sp>
      <p:pic>
        <p:nvPicPr>
          <p:cNvPr id="4" name="Picture 3">
            <a:extLst>
              <a:ext uri="{FF2B5EF4-FFF2-40B4-BE49-F238E27FC236}">
                <a16:creationId xmlns:a16="http://schemas.microsoft.com/office/drawing/2014/main" id="{4EA04659-0373-4FA9-91AD-FFE48CC643C8}"/>
              </a:ext>
            </a:extLst>
          </p:cNvPr>
          <p:cNvPicPr>
            <a:picLocks noChangeAspect="1"/>
          </p:cNvPicPr>
          <p:nvPr/>
        </p:nvPicPr>
        <p:blipFill>
          <a:blip r:embed="rId3"/>
          <a:stretch>
            <a:fillRect/>
          </a:stretch>
        </p:blipFill>
        <p:spPr>
          <a:xfrm>
            <a:off x="1524000" y="514489"/>
            <a:ext cx="9144000" cy="4288856"/>
          </a:xfrm>
          <a:prstGeom prst="rect">
            <a:avLst/>
          </a:prstGeom>
        </p:spPr>
      </p:pic>
    </p:spTree>
    <p:extLst>
      <p:ext uri="{BB962C8B-B14F-4D97-AF65-F5344CB8AC3E}">
        <p14:creationId xmlns:p14="http://schemas.microsoft.com/office/powerpoint/2010/main" val="305999184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AF2F1C29-58A7-42D1-9EA1-216E4B48F105}"/>
              </a:ext>
            </a:extLst>
          </p:cNvPr>
          <p:cNvSpPr>
            <a:spLocks noGrp="1"/>
          </p:cNvSpPr>
          <p:nvPr>
            <p:ph type="title"/>
          </p:nvPr>
        </p:nvSpPr>
        <p:spPr>
          <a:xfrm>
            <a:off x="2226596" y="1231507"/>
            <a:ext cx="7738813" cy="4394988"/>
          </a:xfrm>
        </p:spPr>
        <p:txBody>
          <a:bodyPr vert="horz" lIns="91440" tIns="45720" rIns="91440" bIns="45720" rtlCol="0" anchor="ctr">
            <a:normAutofit/>
          </a:bodyPr>
          <a:lstStyle/>
          <a:p>
            <a:pPr algn="ctr" defTabSz="914377"/>
            <a:r>
              <a:rPr lang="en-US" sz="7000" spc="800" dirty="0">
                <a:solidFill>
                  <a:srgbClr val="FFFFFF"/>
                </a:solidFill>
              </a:rPr>
              <a:t>Teacher Qualifications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86295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3" name="Rectangle 2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3CE517D9-94FF-421D-8599-7D7A47074CB7}"/>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algn="ctr" defTabSz="914400"/>
            <a:r>
              <a:rPr lang="en-US" sz="6000" spc="800" dirty="0">
                <a:solidFill>
                  <a:schemeClr val="tx1"/>
                </a:solidFill>
              </a:rPr>
              <a:t>The 7%</a:t>
            </a:r>
          </a:p>
        </p:txBody>
      </p:sp>
      <p:pic>
        <p:nvPicPr>
          <p:cNvPr id="6" name="Picture 5">
            <a:extLst>
              <a:ext uri="{FF2B5EF4-FFF2-40B4-BE49-F238E27FC236}">
                <a16:creationId xmlns:a16="http://schemas.microsoft.com/office/drawing/2014/main" id="{36928C87-EA6D-A423-242E-8EC5DEE56A91}"/>
              </a:ext>
            </a:extLst>
          </p:cNvPr>
          <p:cNvPicPr>
            <a:picLocks noChangeAspect="1"/>
          </p:cNvPicPr>
          <p:nvPr/>
        </p:nvPicPr>
        <p:blipFill>
          <a:blip r:embed="rId3"/>
          <a:stretch>
            <a:fillRect/>
          </a:stretch>
        </p:blipFill>
        <p:spPr>
          <a:xfrm>
            <a:off x="5075206" y="161925"/>
            <a:ext cx="6737032" cy="653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193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052EB09D-5207-4CF0-B3EA-A034CC8EA18E}"/>
              </a:ext>
            </a:extLst>
          </p:cNvPr>
          <p:cNvSpPr>
            <a:spLocks noGrp="1"/>
          </p:cNvSpPr>
          <p:nvPr>
            <p:ph type="title"/>
          </p:nvPr>
        </p:nvSpPr>
        <p:spPr>
          <a:xfrm>
            <a:off x="2332893" y="1098389"/>
            <a:ext cx="7738813" cy="4394988"/>
          </a:xfrm>
        </p:spPr>
        <p:txBody>
          <a:bodyPr vert="horz" lIns="91440" tIns="45720" rIns="91440" bIns="45720" rtlCol="0" anchor="ctr">
            <a:normAutofit/>
          </a:bodyPr>
          <a:lstStyle/>
          <a:p>
            <a:pPr algn="ctr" defTabSz="914377"/>
            <a:r>
              <a:rPr lang="en-US" sz="7800" spc="800" dirty="0">
                <a:solidFill>
                  <a:srgbClr val="FFFFFF"/>
                </a:solidFill>
              </a:rPr>
              <a:t>Parents’ Right to Know</a:t>
            </a:r>
            <a:br>
              <a:rPr lang="en-US" sz="7800" spc="800" dirty="0">
                <a:solidFill>
                  <a:srgbClr val="FFFFFF"/>
                </a:solidFill>
              </a:rPr>
            </a:br>
            <a:endParaRPr lang="en-US" sz="7800" spc="800" dirty="0">
              <a:solidFill>
                <a:srgbClr val="FFFFFF"/>
              </a:solidFill>
            </a:endParaRP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104400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F31F8-0CA5-4829-AFAA-9AECB6AB269B}"/>
              </a:ext>
            </a:extLst>
          </p:cNvPr>
          <p:cNvSpPr>
            <a:spLocks noGrp="1"/>
          </p:cNvSpPr>
          <p:nvPr>
            <p:ph type="title"/>
          </p:nvPr>
        </p:nvSpPr>
        <p:spPr/>
        <p:txBody>
          <a:bodyPr/>
          <a:lstStyle/>
          <a:p>
            <a:r>
              <a:rPr lang="en-US" b="1" u="dbl" dirty="0"/>
              <a:t>Parents’ Right to Know</a:t>
            </a:r>
            <a:br>
              <a:rPr lang="en-US" dirty="0"/>
            </a:br>
            <a:endParaRPr lang="en-US" dirty="0"/>
          </a:p>
        </p:txBody>
      </p:sp>
      <p:sp>
        <p:nvSpPr>
          <p:cNvPr id="5" name="Content Placeholder 4">
            <a:extLst>
              <a:ext uri="{FF2B5EF4-FFF2-40B4-BE49-F238E27FC236}">
                <a16:creationId xmlns:a16="http://schemas.microsoft.com/office/drawing/2014/main" id="{DE5B449F-D57D-4507-A4FF-EDBCFF500558}"/>
              </a:ext>
            </a:extLst>
          </p:cNvPr>
          <p:cNvSpPr>
            <a:spLocks noGrp="1"/>
          </p:cNvSpPr>
          <p:nvPr>
            <p:ph idx="1"/>
          </p:nvPr>
        </p:nvSpPr>
        <p:spPr>
          <a:xfrm>
            <a:off x="2275378" y="1253947"/>
            <a:ext cx="7908983" cy="5566871"/>
          </a:xfrm>
        </p:spPr>
        <p:txBody>
          <a:bodyPr>
            <a:normAutofit fontScale="92500" lnSpcReduction="20000"/>
          </a:bodyPr>
          <a:lstStyle/>
          <a:p>
            <a:r>
              <a:rPr lang="en-US" dirty="0">
                <a:solidFill>
                  <a:schemeClr val="accent1"/>
                </a:solidFill>
              </a:rPr>
              <a:t>All parents have the right to request the following:</a:t>
            </a:r>
          </a:p>
          <a:p>
            <a:pPr lvl="1"/>
            <a:r>
              <a:rPr lang="en-US" dirty="0">
                <a:solidFill>
                  <a:schemeClr val="accent1"/>
                </a:solidFill>
              </a:rPr>
              <a:t>A teacher’s professional qualification, which includes state qualifications, licensure, grades certification, waivers</a:t>
            </a:r>
          </a:p>
          <a:p>
            <a:pPr lvl="1"/>
            <a:r>
              <a:rPr lang="en-US" dirty="0">
                <a:solidFill>
                  <a:schemeClr val="accent1"/>
                </a:solidFill>
              </a:rPr>
              <a:t>A teacher’s baccalaureate and/or graduate degree, fields of endorsement, previous teaching experience</a:t>
            </a:r>
          </a:p>
          <a:p>
            <a:pPr lvl="1"/>
            <a:r>
              <a:rPr lang="en-US" dirty="0">
                <a:solidFill>
                  <a:schemeClr val="accent1"/>
                </a:solidFill>
              </a:rPr>
              <a:t>A paraprofessional’s qualifications</a:t>
            </a:r>
          </a:p>
          <a:p>
            <a:pPr lvl="1"/>
            <a:r>
              <a:rPr lang="en-US" dirty="0">
                <a:solidFill>
                  <a:schemeClr val="accent1"/>
                </a:solidFill>
              </a:rPr>
              <a:t>An assurance that their child’s name, address and telephone listing may not be released to military recruiters    </a:t>
            </a:r>
          </a:p>
          <a:p>
            <a:pPr lvl="1"/>
            <a:r>
              <a:rPr lang="en-US" dirty="0">
                <a:solidFill>
                  <a:schemeClr val="accent1"/>
                </a:solidFill>
              </a:rPr>
              <a:t>All parents will receive information on the following:</a:t>
            </a:r>
          </a:p>
          <a:p>
            <a:pPr lvl="1"/>
            <a:r>
              <a:rPr lang="en-US" dirty="0">
                <a:solidFill>
                  <a:schemeClr val="accent1"/>
                </a:solidFill>
              </a:rPr>
              <a:t>Their child’s level of achievement in each of the state academic assessments</a:t>
            </a:r>
          </a:p>
          <a:p>
            <a:pPr lvl="1"/>
            <a:r>
              <a:rPr lang="en-US" dirty="0">
                <a:solidFill>
                  <a:schemeClr val="accent1"/>
                </a:solidFill>
              </a:rPr>
              <a:t>Their option to request a transformer to another school within the district if their child is the victim of a violent crime at school</a:t>
            </a:r>
          </a:p>
          <a:p>
            <a:pPr lvl="1"/>
            <a:r>
              <a:rPr lang="en-US" dirty="0">
                <a:solidFill>
                  <a:schemeClr val="accent1"/>
                </a:solidFill>
              </a:rPr>
              <a:t>Their right to timely notification that their child has been assigned, or has been taught or four or more consecutive weeks by, a teacher who is not highly qualified</a:t>
            </a:r>
          </a:p>
          <a:p>
            <a:pPr marL="0" indent="0">
              <a:buNone/>
            </a:pPr>
            <a:endParaRPr lang="en-US" dirty="0">
              <a:solidFill>
                <a:schemeClr val="accent1"/>
              </a:solidFill>
            </a:endParaRPr>
          </a:p>
          <a:p>
            <a:r>
              <a:rPr lang="en-US" b="1" dirty="0">
                <a:solidFill>
                  <a:schemeClr val="accent6"/>
                </a:solidFill>
              </a:rPr>
              <a:t>For additional information visit the TN Department of Education at </a:t>
            </a:r>
            <a:r>
              <a:rPr lang="en-US" b="1" u="sng" dirty="0">
                <a:solidFill>
                  <a:schemeClr val="accent6"/>
                </a:solidFill>
                <a:hlinkClick r:id="rId3">
                  <a:extLst>
                    <a:ext uri="{A12FA001-AC4F-418D-AE19-62706E023703}">
                      <ahyp:hlinkClr xmlns:ahyp="http://schemas.microsoft.com/office/drawing/2018/hyperlinkcolor" val="tx"/>
                    </a:ext>
                  </a:extLst>
                </a:hlinkClick>
              </a:rPr>
              <a:t>http://www.state.tn.us/educatioin/reportcard/index.shtml</a:t>
            </a:r>
            <a:r>
              <a:rPr lang="en-US" b="1" dirty="0">
                <a:solidFill>
                  <a:schemeClr val="accent6"/>
                </a:solidFill>
              </a:rPr>
              <a:t> </a:t>
            </a:r>
          </a:p>
          <a:p>
            <a:endParaRPr lang="en-US" dirty="0">
              <a:solidFill>
                <a:schemeClr val="accent1"/>
              </a:solidFill>
            </a:endParaRPr>
          </a:p>
        </p:txBody>
      </p:sp>
    </p:spTree>
    <p:extLst>
      <p:ext uri="{BB962C8B-B14F-4D97-AF65-F5344CB8AC3E}">
        <p14:creationId xmlns:p14="http://schemas.microsoft.com/office/powerpoint/2010/main" val="42214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B3781D1A-CFE8-4CB2-9DB5-E85B8B7256EF}"/>
              </a:ext>
            </a:extLst>
          </p:cNvPr>
          <p:cNvSpPr>
            <a:spLocks noGrp="1"/>
          </p:cNvSpPr>
          <p:nvPr>
            <p:ph type="title"/>
          </p:nvPr>
        </p:nvSpPr>
        <p:spPr>
          <a:xfrm>
            <a:off x="2332893" y="1098389"/>
            <a:ext cx="7738813" cy="4394988"/>
          </a:xfrm>
        </p:spPr>
        <p:txBody>
          <a:bodyPr vert="horz" lIns="91440" tIns="45720" rIns="91440" bIns="45720" rtlCol="0" anchor="ctr">
            <a:normAutofit/>
          </a:bodyPr>
          <a:lstStyle/>
          <a:p>
            <a:pPr algn="ctr" defTabSz="914377"/>
            <a:r>
              <a:rPr lang="en-US" sz="7800" spc="800">
                <a:solidFill>
                  <a:srgbClr val="FFFFFF"/>
                </a:solidFill>
              </a:rPr>
              <a:t>Notice of Title I School Status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21487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p:cNvSpPr>
            <a:spLocks noGrp="1"/>
          </p:cNvSpPr>
          <p:nvPr>
            <p:ph type="title"/>
          </p:nvPr>
        </p:nvSpPr>
        <p:spPr>
          <a:xfrm>
            <a:off x="2097790" y="382386"/>
            <a:ext cx="4511923" cy="1492132"/>
          </a:xfrm>
        </p:spPr>
        <p:txBody>
          <a:bodyPr>
            <a:normAutofit/>
          </a:bodyPr>
          <a:lstStyle/>
          <a:p>
            <a:r>
              <a:rPr lang="en-US" sz="3200"/>
              <a:t>What does it mean to be a Title 1 School?</a:t>
            </a:r>
          </a:p>
        </p:txBody>
      </p:sp>
      <p:sp>
        <p:nvSpPr>
          <p:cNvPr id="13" name="Rectangle 12">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965895" y="1436351"/>
            <a:ext cx="4733855" cy="5039264"/>
          </a:xfrm>
        </p:spPr>
        <p:txBody>
          <a:bodyPr>
            <a:normAutofit lnSpcReduction="10000"/>
          </a:bodyPr>
          <a:lstStyle/>
          <a:p>
            <a:pPr>
              <a:lnSpc>
                <a:spcPct val="100000"/>
              </a:lnSpc>
              <a:buClr>
                <a:srgbClr val="002060"/>
              </a:buClr>
            </a:pPr>
            <a:r>
              <a:rPr lang="en-US" altLang="en-US" sz="1800" dirty="0">
                <a:solidFill>
                  <a:schemeClr val="accent5"/>
                </a:solidFill>
              </a:rPr>
              <a:t>Being a Title I school means receiving federal funding (Title I dollars) to </a:t>
            </a:r>
            <a:r>
              <a:rPr lang="en-US" altLang="en-US" sz="1800" u="sng" dirty="0">
                <a:solidFill>
                  <a:schemeClr val="accent5"/>
                </a:solidFill>
              </a:rPr>
              <a:t>supplement</a:t>
            </a:r>
            <a:r>
              <a:rPr lang="en-US" altLang="en-US" sz="1800" dirty="0">
                <a:solidFill>
                  <a:schemeClr val="accent5"/>
                </a:solidFill>
              </a:rPr>
              <a:t> the school’s existing programs.  These dollars are used for…</a:t>
            </a:r>
          </a:p>
          <a:p>
            <a:pPr lvl="1">
              <a:lnSpc>
                <a:spcPct val="100000"/>
              </a:lnSpc>
              <a:buClr>
                <a:srgbClr val="002060"/>
              </a:buClr>
              <a:buFont typeface="Arial" panose="020B0604020202020204" pitchFamily="34" charset="0"/>
              <a:buChar char="•"/>
            </a:pPr>
            <a:r>
              <a:rPr lang="en-US" altLang="en-US" dirty="0">
                <a:solidFill>
                  <a:schemeClr val="accent5"/>
                </a:solidFill>
              </a:rPr>
              <a:t>Identifying students experiencing academic difficulties and providing timely assistance to help these students meet the State’s challenging content standards.</a:t>
            </a:r>
          </a:p>
          <a:p>
            <a:pPr lvl="1">
              <a:lnSpc>
                <a:spcPct val="100000"/>
              </a:lnSpc>
              <a:buClr>
                <a:srgbClr val="002060"/>
              </a:buClr>
              <a:buFont typeface="Arial" panose="020B0604020202020204" pitchFamily="34" charset="0"/>
              <a:buChar char="•"/>
            </a:pPr>
            <a:r>
              <a:rPr lang="en-US" altLang="en-US" dirty="0">
                <a:solidFill>
                  <a:schemeClr val="accent5"/>
                </a:solidFill>
              </a:rPr>
              <a:t>Purchasing supplemental staff/programs/materials/supplies</a:t>
            </a:r>
          </a:p>
          <a:p>
            <a:pPr lvl="1">
              <a:lnSpc>
                <a:spcPct val="100000"/>
              </a:lnSpc>
              <a:buClr>
                <a:srgbClr val="002060"/>
              </a:buClr>
              <a:buFont typeface="Arial" panose="020B0604020202020204" pitchFamily="34" charset="0"/>
              <a:buChar char="•"/>
            </a:pPr>
            <a:r>
              <a:rPr lang="en-US" altLang="en-US" dirty="0">
                <a:solidFill>
                  <a:schemeClr val="accent5"/>
                </a:solidFill>
              </a:rPr>
              <a:t>Conducting parental Involvement meetings/trainings/activities</a:t>
            </a:r>
          </a:p>
          <a:p>
            <a:pPr lvl="1">
              <a:lnSpc>
                <a:spcPct val="100000"/>
              </a:lnSpc>
              <a:buClr>
                <a:srgbClr val="002060"/>
              </a:buClr>
              <a:buFont typeface="Arial" panose="020B0604020202020204" pitchFamily="34" charset="0"/>
              <a:buChar char="•"/>
            </a:pPr>
            <a:r>
              <a:rPr lang="en-US" altLang="en-US" dirty="0">
                <a:solidFill>
                  <a:schemeClr val="accent5"/>
                </a:solidFill>
              </a:rPr>
              <a:t>Recruiting/Hiring/Retaining Highly Qualified Teachers</a:t>
            </a:r>
          </a:p>
          <a:p>
            <a:pPr lvl="1">
              <a:lnSpc>
                <a:spcPct val="100000"/>
              </a:lnSpc>
              <a:buClr>
                <a:srgbClr val="002060"/>
              </a:buClr>
              <a:buFont typeface="Arial" panose="020B0604020202020204" pitchFamily="34" charset="0"/>
              <a:buChar char="•"/>
            </a:pPr>
            <a:endParaRPr lang="en-US" altLang="en-US" dirty="0">
              <a:solidFill>
                <a:schemeClr val="accent5"/>
              </a:solidFill>
            </a:endParaRPr>
          </a:p>
          <a:p>
            <a:pPr>
              <a:lnSpc>
                <a:spcPct val="100000"/>
              </a:lnSpc>
              <a:buClr>
                <a:srgbClr val="002060"/>
              </a:buClr>
            </a:pPr>
            <a:r>
              <a:rPr lang="en-US" altLang="en-US" sz="1800" dirty="0">
                <a:solidFill>
                  <a:schemeClr val="accent5"/>
                </a:solidFill>
              </a:rPr>
              <a:t>Being a Title I school also means parental involvement and parents’ rights.   </a:t>
            </a:r>
          </a:p>
          <a:p>
            <a:pPr>
              <a:lnSpc>
                <a:spcPct val="100000"/>
              </a:lnSpc>
              <a:buClr>
                <a:srgbClr val="002060"/>
              </a:buClr>
            </a:pPr>
            <a:endParaRPr lang="en-US" sz="1800" dirty="0">
              <a:solidFill>
                <a:schemeClr val="accent5"/>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151" r="35339"/>
          <a:stretch/>
        </p:blipFill>
        <p:spPr>
          <a:xfrm>
            <a:off x="7066362" y="11"/>
            <a:ext cx="3601641" cy="6857991"/>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rgbClr val="FFFFFF">
              <a:shade val="85000"/>
            </a:srgbClr>
          </a:solidFill>
        </p:spPr>
      </p:pic>
    </p:spTree>
    <p:extLst>
      <p:ext uri="{BB962C8B-B14F-4D97-AF65-F5344CB8AC3E}">
        <p14:creationId xmlns:p14="http://schemas.microsoft.com/office/powerpoint/2010/main" val="173075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4" name="Title 3"/>
          <p:cNvSpPr>
            <a:spLocks noGrp="1"/>
          </p:cNvSpPr>
          <p:nvPr>
            <p:ph type="title"/>
          </p:nvPr>
        </p:nvSpPr>
        <p:spPr>
          <a:xfrm>
            <a:off x="2226596" y="1118409"/>
            <a:ext cx="7738813" cy="4621187"/>
          </a:xfrm>
        </p:spPr>
        <p:txBody>
          <a:bodyPr vert="horz" lIns="91440" tIns="45720" rIns="91440" bIns="45720" rtlCol="0" anchor="ctr">
            <a:normAutofit/>
          </a:bodyPr>
          <a:lstStyle/>
          <a:p>
            <a:pPr algn="ctr" defTabSz="914377"/>
            <a:r>
              <a:rPr lang="en-US" sz="7800" spc="800" dirty="0">
                <a:solidFill>
                  <a:srgbClr val="FFFFFF"/>
                </a:solidFill>
              </a:rPr>
              <a:t>Policies for Family Engagement</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4125324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743202" y="609600"/>
            <a:ext cx="4269031" cy="914400"/>
          </a:xfrm>
        </p:spPr>
        <p:txBody>
          <a:bodyPr>
            <a:noAutofit/>
          </a:bodyPr>
          <a:lstStyle/>
          <a:p>
            <a:pPr eaLnBrk="1" hangingPunct="1"/>
            <a:r>
              <a:rPr lang="en-US" sz="4400" dirty="0">
                <a:cs typeface="Candara"/>
              </a:rPr>
              <a:t>Goals of Title I</a:t>
            </a:r>
          </a:p>
        </p:txBody>
      </p:sp>
      <p:sp>
        <p:nvSpPr>
          <p:cNvPr id="6148" name="Rectangle 3"/>
          <p:cNvSpPr>
            <a:spLocks noGrp="1" noChangeArrowheads="1"/>
          </p:cNvSpPr>
          <p:nvPr>
            <p:ph sz="half" idx="1"/>
          </p:nvPr>
        </p:nvSpPr>
        <p:spPr>
          <a:xfrm>
            <a:off x="2681288" y="2286000"/>
            <a:ext cx="7224712" cy="3276600"/>
          </a:xfrm>
        </p:spPr>
        <p:txBody>
          <a:bodyPr>
            <a:normAutofit/>
          </a:bodyPr>
          <a:lstStyle/>
          <a:p>
            <a:pPr eaLnBrk="1" hangingPunct="1"/>
            <a:r>
              <a:rPr lang="en-US" sz="2800" dirty="0">
                <a:solidFill>
                  <a:srgbClr val="FF0000"/>
                </a:solidFill>
                <a:latin typeface="Candara"/>
                <a:cs typeface="Candara"/>
              </a:rPr>
              <a:t>Increase academic achievement</a:t>
            </a:r>
          </a:p>
          <a:p>
            <a:pPr eaLnBrk="1" hangingPunct="1"/>
            <a:r>
              <a:rPr lang="en-US" sz="2800" dirty="0">
                <a:solidFill>
                  <a:srgbClr val="FF0000"/>
                </a:solidFill>
                <a:latin typeface="Candara"/>
                <a:cs typeface="Candara"/>
              </a:rPr>
              <a:t>Provide direct instructional support to students.</a:t>
            </a:r>
          </a:p>
          <a:p>
            <a:pPr eaLnBrk="1" hangingPunct="1"/>
            <a:r>
              <a:rPr lang="en-US" sz="2800" dirty="0">
                <a:solidFill>
                  <a:srgbClr val="FF0000"/>
                </a:solidFill>
                <a:latin typeface="Candara"/>
                <a:cs typeface="Candara"/>
              </a:rPr>
              <a:t>Provide professional development for teachers.</a:t>
            </a:r>
          </a:p>
          <a:p>
            <a:pPr eaLnBrk="1" hangingPunct="1"/>
            <a:r>
              <a:rPr lang="en-US" sz="2800" dirty="0">
                <a:solidFill>
                  <a:srgbClr val="FF0000"/>
                </a:solidFill>
                <a:latin typeface="Candara"/>
                <a:cs typeface="Candara"/>
              </a:rPr>
              <a:t>Promote parent education and involvement.</a:t>
            </a:r>
          </a:p>
        </p:txBody>
      </p:sp>
      <p:sp>
        <p:nvSpPr>
          <p:cNvPr id="6146" name="Slide Number Placeholder 6"/>
          <p:cNvSpPr>
            <a:spLocks noGrp="1"/>
          </p:cNvSpPr>
          <p:nvPr>
            <p:ph type="sldNum" sz="quarter" idx="12"/>
          </p:nvPr>
        </p:nvSpPr>
        <p:spPr>
          <a:noFill/>
          <a:ln>
            <a:miter lim="800000"/>
            <a:headEnd/>
            <a:tailEnd/>
          </a:ln>
        </p:spPr>
        <p:txBody>
          <a:bodyPr/>
          <a:lstStyle/>
          <a:p>
            <a:pPr defTabSz="457200"/>
            <a:fld id="{A7683E57-946C-40C0-938A-F2C4CA416002}" type="slidenum">
              <a:rPr lang="en-US">
                <a:solidFill>
                  <a:srgbClr val="B63D35">
                    <a:lumMod val="65000"/>
                    <a:lumOff val="35000"/>
                  </a:srgbClr>
                </a:solidFill>
                <a:latin typeface="Gill Sans MT" panose="020B0502020104020203"/>
              </a:rPr>
              <a:pPr defTabSz="457200"/>
              <a:t>30</a:t>
            </a:fld>
            <a:endParaRPr lang="en-US" dirty="0">
              <a:solidFill>
                <a:srgbClr val="B63D35">
                  <a:lumMod val="65000"/>
                  <a:lumOff val="35000"/>
                </a:srgbClr>
              </a:solidFill>
              <a:latin typeface="Gill Sans MT" panose="020B0502020104020203"/>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051" y="371799"/>
            <a:ext cx="2443280" cy="146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978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FCB66B89-90E3-4571-89B0-D51FC9F43497}"/>
              </a:ext>
            </a:extLst>
          </p:cNvPr>
          <p:cNvSpPr>
            <a:spLocks noGrp="1"/>
          </p:cNvSpPr>
          <p:nvPr>
            <p:ph type="title"/>
          </p:nvPr>
        </p:nvSpPr>
        <p:spPr>
          <a:xfrm>
            <a:off x="2154170" y="1558394"/>
            <a:ext cx="8254126" cy="4394988"/>
          </a:xfrm>
        </p:spPr>
        <p:txBody>
          <a:bodyPr vert="horz" lIns="91440" tIns="45720" rIns="91440" bIns="45720" rtlCol="0" anchor="ctr">
            <a:normAutofit/>
          </a:bodyPr>
          <a:lstStyle/>
          <a:p>
            <a:pPr algn="ctr" defTabSz="914377"/>
            <a:r>
              <a:rPr lang="en-US" sz="7800" spc="800" dirty="0">
                <a:solidFill>
                  <a:srgbClr val="FFFFFF"/>
                </a:solidFill>
              </a:rPr>
              <a:t>School / Parent Compact</a:t>
            </a:r>
            <a:br>
              <a:rPr lang="en-US" sz="7800" spc="800" dirty="0">
                <a:solidFill>
                  <a:srgbClr val="FFFFFF"/>
                </a:solidFill>
              </a:rPr>
            </a:br>
            <a:endParaRPr lang="en-US" sz="7800" spc="800" dirty="0">
              <a:solidFill>
                <a:srgbClr val="FFFFFF"/>
              </a:solidFill>
            </a:endParaRP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2683894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762" y="645108"/>
            <a:ext cx="2538247" cy="1640895"/>
          </a:xfrm>
        </p:spPr>
        <p:txBody>
          <a:bodyPr anchor="t">
            <a:normAutofit/>
          </a:bodyPr>
          <a:lstStyle/>
          <a:p>
            <a:r>
              <a:rPr lang="en-US" sz="3500"/>
              <a:t>School / Parent Compact</a:t>
            </a:r>
          </a:p>
        </p:txBody>
      </p:sp>
      <p:sp>
        <p:nvSpPr>
          <p:cNvPr id="3" name="Content Placeholder 2"/>
          <p:cNvSpPr>
            <a:spLocks noGrp="1"/>
          </p:cNvSpPr>
          <p:nvPr>
            <p:ph idx="1"/>
          </p:nvPr>
        </p:nvSpPr>
        <p:spPr>
          <a:xfrm>
            <a:off x="2278376" y="2286002"/>
            <a:ext cx="2538247" cy="3940844"/>
          </a:xfrm>
        </p:spPr>
        <p:txBody>
          <a:bodyPr>
            <a:normAutofit/>
          </a:bodyPr>
          <a:lstStyle/>
          <a:p>
            <a:pPr>
              <a:lnSpc>
                <a:spcPct val="100000"/>
              </a:lnSpc>
            </a:pPr>
            <a:r>
              <a:rPr lang="en-US" sz="1700" dirty="0"/>
              <a:t>The compact is a commitment from the school, parent, and student to share in the responsibility for improved academic achievement.</a:t>
            </a:r>
          </a:p>
          <a:p>
            <a:pPr>
              <a:lnSpc>
                <a:spcPct val="100000"/>
              </a:lnSpc>
            </a:pPr>
            <a:endParaRPr lang="en-US" sz="1700" dirty="0"/>
          </a:p>
          <a:p>
            <a:pPr>
              <a:lnSpc>
                <a:spcPct val="100000"/>
              </a:lnSpc>
            </a:pPr>
            <a:r>
              <a:rPr lang="en-US" sz="1700" dirty="0"/>
              <a:t>Title I Parents have the right to be involved in the development of the School-Parent Compact.</a:t>
            </a:r>
          </a:p>
          <a:p>
            <a:pPr>
              <a:lnSpc>
                <a:spcPct val="100000"/>
              </a:lnSpc>
            </a:pPr>
            <a:endParaRPr lang="en-US" sz="1700" dirty="0"/>
          </a:p>
        </p:txBody>
      </p:sp>
      <p:pic>
        <p:nvPicPr>
          <p:cNvPr id="5" name="Picture 4">
            <a:extLst>
              <a:ext uri="{FF2B5EF4-FFF2-40B4-BE49-F238E27FC236}">
                <a16:creationId xmlns:a16="http://schemas.microsoft.com/office/drawing/2014/main" id="{2F431991-86EE-0DA8-8060-5DDE76F8F5A8}"/>
              </a:ext>
            </a:extLst>
          </p:cNvPr>
          <p:cNvPicPr>
            <a:picLocks noChangeAspect="1"/>
          </p:cNvPicPr>
          <p:nvPr/>
        </p:nvPicPr>
        <p:blipFill>
          <a:blip r:embed="rId3"/>
          <a:stretch>
            <a:fillRect/>
          </a:stretch>
        </p:blipFill>
        <p:spPr>
          <a:xfrm>
            <a:off x="5185395" y="225265"/>
            <a:ext cx="6136126" cy="6407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65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2845" y="602775"/>
            <a:ext cx="2538247" cy="2222978"/>
          </a:xfrm>
        </p:spPr>
        <p:txBody>
          <a:bodyPr anchor="t">
            <a:normAutofit/>
          </a:bodyPr>
          <a:lstStyle/>
          <a:p>
            <a:r>
              <a:rPr lang="en-US" sz="3500" dirty="0"/>
              <a:t>School / Parent Compact</a:t>
            </a:r>
            <a:br>
              <a:rPr lang="en-US" sz="3500" dirty="0"/>
            </a:br>
            <a:endParaRPr lang="en-US" sz="3500" dirty="0"/>
          </a:p>
        </p:txBody>
      </p:sp>
      <p:sp>
        <p:nvSpPr>
          <p:cNvPr id="3" name="Content Placeholder 2"/>
          <p:cNvSpPr>
            <a:spLocks noGrp="1"/>
          </p:cNvSpPr>
          <p:nvPr>
            <p:ph idx="1"/>
          </p:nvPr>
        </p:nvSpPr>
        <p:spPr>
          <a:xfrm>
            <a:off x="2278376" y="2286002"/>
            <a:ext cx="2538247" cy="3940844"/>
          </a:xfrm>
        </p:spPr>
        <p:txBody>
          <a:bodyPr vert="horz" lIns="91440" tIns="45720" rIns="91440" bIns="45720" rtlCol="0" anchor="t">
            <a:normAutofit/>
          </a:bodyPr>
          <a:lstStyle/>
          <a:p>
            <a:pPr marL="227965" indent="-227965">
              <a:lnSpc>
                <a:spcPct val="100000"/>
              </a:lnSpc>
            </a:pPr>
            <a:endParaRPr lang="en-US" sz="1700" dirty="0"/>
          </a:p>
          <a:p>
            <a:pPr marL="227965" indent="-227965">
              <a:lnSpc>
                <a:spcPct val="100000"/>
              </a:lnSpc>
            </a:pPr>
            <a:endParaRPr lang="en-US" sz="1700" dirty="0"/>
          </a:p>
        </p:txBody>
      </p:sp>
      <p:sp>
        <p:nvSpPr>
          <p:cNvPr id="4" name="Title 1">
            <a:extLst>
              <a:ext uri="{FF2B5EF4-FFF2-40B4-BE49-F238E27FC236}">
                <a16:creationId xmlns:a16="http://schemas.microsoft.com/office/drawing/2014/main" id="{652D8F7F-2085-C2D2-0C5F-719F2B839B8C}"/>
              </a:ext>
            </a:extLst>
          </p:cNvPr>
          <p:cNvSpPr txBox="1">
            <a:spLocks/>
          </p:cNvSpPr>
          <p:nvPr/>
        </p:nvSpPr>
        <p:spPr>
          <a:xfrm>
            <a:off x="2170663" y="2723675"/>
            <a:ext cx="2527663" cy="1111728"/>
          </a:xfrm>
          <a:prstGeom prst="rect">
            <a:avLst/>
          </a:prstGeom>
        </p:spPr>
        <p:txBody>
          <a:bodyPr vert="horz" lIns="91440" tIns="45720" rIns="91440" bIns="45720" rtlCol="0" anchor="t">
            <a:normAutofit fontScale="85000" lnSpcReduction="20000"/>
          </a:bodyPr>
          <a:lstStyle>
            <a:lvl1pPr algn="l" defTabSz="685783" rtl="0" eaLnBrk="1" latinLnBrk="0" hangingPunct="1">
              <a:lnSpc>
                <a:spcPct val="90000"/>
              </a:lnSpc>
              <a:spcBef>
                <a:spcPct val="0"/>
              </a:spcBef>
              <a:buNone/>
              <a:defRPr sz="5100" kern="1200" cap="all" spc="151" baseline="0">
                <a:solidFill>
                  <a:schemeClr val="tx2"/>
                </a:solidFill>
                <a:latin typeface="+mj-lt"/>
                <a:ea typeface="+mj-ea"/>
                <a:cs typeface="+mj-cs"/>
              </a:defRPr>
            </a:lvl1pPr>
          </a:lstStyle>
          <a:p>
            <a:r>
              <a:rPr lang="en-US" sz="3500" dirty="0"/>
              <a:t>Suggestions Please!</a:t>
            </a:r>
            <a:br>
              <a:rPr lang="en-US" sz="3500" dirty="0"/>
            </a:br>
            <a:endParaRPr lang="en-US" sz="3500" dirty="0"/>
          </a:p>
        </p:txBody>
      </p:sp>
      <p:pic>
        <p:nvPicPr>
          <p:cNvPr id="7" name="Picture 7" descr="Qr code&#10;&#10;Description automatically generated">
            <a:extLst>
              <a:ext uri="{FF2B5EF4-FFF2-40B4-BE49-F238E27FC236}">
                <a16:creationId xmlns:a16="http://schemas.microsoft.com/office/drawing/2014/main" id="{002EE0A9-2F8D-E520-EFFC-D4B9CD231653}"/>
              </a:ext>
            </a:extLst>
          </p:cNvPr>
          <p:cNvPicPr>
            <a:picLocks noChangeAspect="1"/>
          </p:cNvPicPr>
          <p:nvPr/>
        </p:nvPicPr>
        <p:blipFill>
          <a:blip r:embed="rId3"/>
          <a:stretch>
            <a:fillRect/>
          </a:stretch>
        </p:blipFill>
        <p:spPr>
          <a:xfrm>
            <a:off x="1951567" y="3836254"/>
            <a:ext cx="2743200" cy="2445158"/>
          </a:xfrm>
          <a:prstGeom prst="rect">
            <a:avLst/>
          </a:prstGeom>
        </p:spPr>
      </p:pic>
      <p:pic>
        <p:nvPicPr>
          <p:cNvPr id="8" name="Picture 8">
            <a:extLst>
              <a:ext uri="{FF2B5EF4-FFF2-40B4-BE49-F238E27FC236}">
                <a16:creationId xmlns:a16="http://schemas.microsoft.com/office/drawing/2014/main" id="{FBDD6393-2ED6-C5BC-D066-0C9E4DAD1AB1}"/>
              </a:ext>
            </a:extLst>
          </p:cNvPr>
          <p:cNvPicPr>
            <a:picLocks noChangeAspect="1"/>
          </p:cNvPicPr>
          <p:nvPr/>
        </p:nvPicPr>
        <p:blipFill>
          <a:blip r:embed="rId4"/>
          <a:stretch>
            <a:fillRect/>
          </a:stretch>
        </p:blipFill>
        <p:spPr>
          <a:xfrm>
            <a:off x="2067983" y="6481006"/>
            <a:ext cx="2743200" cy="330654"/>
          </a:xfrm>
          <a:prstGeom prst="rect">
            <a:avLst/>
          </a:prstGeom>
        </p:spPr>
      </p:pic>
      <p:pic>
        <p:nvPicPr>
          <p:cNvPr id="5" name="Picture 4">
            <a:extLst>
              <a:ext uri="{FF2B5EF4-FFF2-40B4-BE49-F238E27FC236}">
                <a16:creationId xmlns:a16="http://schemas.microsoft.com/office/drawing/2014/main" id="{B204E7C2-5F97-6759-A05F-B5D3AF1D0FC4}"/>
              </a:ext>
            </a:extLst>
          </p:cNvPr>
          <p:cNvPicPr>
            <a:picLocks noChangeAspect="1"/>
          </p:cNvPicPr>
          <p:nvPr/>
        </p:nvPicPr>
        <p:blipFill>
          <a:blip r:embed="rId5"/>
          <a:stretch>
            <a:fillRect/>
          </a:stretch>
        </p:blipFill>
        <p:spPr>
          <a:xfrm>
            <a:off x="5404470" y="75804"/>
            <a:ext cx="6136126" cy="6407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428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0873B48E-582C-4330-AB74-6310358AA3B8}"/>
              </a:ext>
            </a:extLst>
          </p:cNvPr>
          <p:cNvSpPr>
            <a:spLocks noGrp="1"/>
          </p:cNvSpPr>
          <p:nvPr>
            <p:ph type="title"/>
          </p:nvPr>
        </p:nvSpPr>
        <p:spPr>
          <a:xfrm>
            <a:off x="2226594" y="2665476"/>
            <a:ext cx="7738813" cy="1985165"/>
          </a:xfrm>
        </p:spPr>
        <p:txBody>
          <a:bodyPr vert="horz" lIns="91440" tIns="45720" rIns="91440" bIns="45720" rtlCol="0" anchor="ctr">
            <a:normAutofit fontScale="90000"/>
          </a:bodyPr>
          <a:lstStyle/>
          <a:p>
            <a:pPr algn="ctr" defTabSz="914377"/>
            <a:r>
              <a:rPr lang="en-US" sz="8500" spc="800" dirty="0">
                <a:solidFill>
                  <a:srgbClr val="FFFFFF"/>
                </a:solidFill>
              </a:rPr>
              <a:t>Student code of Conduct	</a:t>
            </a:r>
            <a:br>
              <a:rPr lang="en-US" sz="8500" spc="800" dirty="0">
                <a:solidFill>
                  <a:srgbClr val="FFFFFF"/>
                </a:solidFill>
              </a:rPr>
            </a:br>
            <a:endParaRPr lang="en-US" sz="8500" spc="800" dirty="0">
              <a:solidFill>
                <a:srgbClr val="FFFFFF"/>
              </a:solidFill>
            </a:endParaRP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90959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63454-8C80-8E88-0DFF-6D96D2BE64D5}"/>
              </a:ext>
            </a:extLst>
          </p:cNvPr>
          <p:cNvPicPr>
            <a:picLocks noChangeAspect="1"/>
          </p:cNvPicPr>
          <p:nvPr/>
        </p:nvPicPr>
        <p:blipFill>
          <a:blip r:embed="rId3"/>
          <a:stretch>
            <a:fillRect/>
          </a:stretch>
        </p:blipFill>
        <p:spPr>
          <a:xfrm>
            <a:off x="2768368" y="591803"/>
            <a:ext cx="6283354" cy="5674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455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0873B48E-582C-4330-AB74-6310358AA3B8}"/>
              </a:ext>
            </a:extLst>
          </p:cNvPr>
          <p:cNvSpPr>
            <a:spLocks noGrp="1"/>
          </p:cNvSpPr>
          <p:nvPr>
            <p:ph type="title"/>
          </p:nvPr>
        </p:nvSpPr>
        <p:spPr>
          <a:xfrm>
            <a:off x="2226594" y="2818181"/>
            <a:ext cx="7738813" cy="1985165"/>
          </a:xfrm>
        </p:spPr>
        <p:txBody>
          <a:bodyPr vert="horz" lIns="91440" tIns="45720" rIns="91440" bIns="45720" rtlCol="0" anchor="ctr">
            <a:normAutofit fontScale="90000"/>
          </a:bodyPr>
          <a:lstStyle/>
          <a:p>
            <a:pPr algn="ctr" defTabSz="914377"/>
            <a:r>
              <a:rPr lang="en-US" sz="8500" spc="800" dirty="0">
                <a:solidFill>
                  <a:srgbClr val="FFFFFF"/>
                </a:solidFill>
              </a:rPr>
              <a:t>Community Partners	</a:t>
            </a:r>
            <a:br>
              <a:rPr lang="en-US" sz="8500" spc="800" dirty="0">
                <a:solidFill>
                  <a:srgbClr val="FFFFFF"/>
                </a:solidFill>
              </a:rPr>
            </a:br>
            <a:endParaRPr lang="en-US" sz="8500" spc="800" dirty="0">
              <a:solidFill>
                <a:srgbClr val="FFFFFF"/>
              </a:solidFill>
            </a:endParaRP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61386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5427" y="2102296"/>
            <a:ext cx="6140303" cy="1068935"/>
          </a:xfrm>
        </p:spPr>
        <p:txBody>
          <a:bodyPr>
            <a:normAutofit fontScale="90000"/>
          </a:bodyPr>
          <a:lstStyle/>
          <a:p>
            <a:pPr algn="ctr"/>
            <a:r>
              <a:rPr lang="en-US" sz="4000" dirty="0"/>
              <a:t>AgAPE Child Family Services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347" y="374902"/>
            <a:ext cx="6404460" cy="1479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IS Memphis">
            <a:extLst>
              <a:ext uri="{FF2B5EF4-FFF2-40B4-BE49-F238E27FC236}">
                <a16:creationId xmlns:a16="http://schemas.microsoft.com/office/drawing/2014/main" id="{3F20EE4D-3152-47EA-84EA-752381ED4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246" y="3734410"/>
            <a:ext cx="5191971" cy="2407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02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7">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6051" y="0"/>
            <a:ext cx="41719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53"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F5A2487A-7016-408B-9327-A4F1EA4F6F31}"/>
              </a:ext>
            </a:extLst>
          </p:cNvPr>
          <p:cNvSpPr>
            <a:spLocks noGrp="1"/>
          </p:cNvSpPr>
          <p:nvPr>
            <p:ph type="title"/>
          </p:nvPr>
        </p:nvSpPr>
        <p:spPr>
          <a:xfrm>
            <a:off x="2097790" y="382386"/>
            <a:ext cx="4145275" cy="1492132"/>
          </a:xfrm>
        </p:spPr>
        <p:txBody>
          <a:bodyPr vert="horz" lIns="91440" tIns="45720" rIns="91440" bIns="45720" rtlCol="0" anchor="t">
            <a:normAutofit/>
          </a:bodyPr>
          <a:lstStyle/>
          <a:p>
            <a:pPr defTabSz="914377"/>
            <a:r>
              <a:rPr lang="en-US" spc="200"/>
              <a:t>Questions</a:t>
            </a:r>
          </a:p>
        </p:txBody>
      </p:sp>
      <p:sp>
        <p:nvSpPr>
          <p:cNvPr id="55" name="Rectangle 5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extBox 13">
            <a:extLst>
              <a:ext uri="{FF2B5EF4-FFF2-40B4-BE49-F238E27FC236}">
                <a16:creationId xmlns:a16="http://schemas.microsoft.com/office/drawing/2014/main" id="{36E7B899-24FD-4A89-B883-4B7722EC0DCF}"/>
              </a:ext>
            </a:extLst>
          </p:cNvPr>
          <p:cNvSpPr txBox="1"/>
          <p:nvPr/>
        </p:nvSpPr>
        <p:spPr>
          <a:xfrm>
            <a:off x="1863094" y="1316062"/>
            <a:ext cx="4363329" cy="2388908"/>
          </a:xfrm>
          <a:prstGeom prst="rect">
            <a:avLst/>
          </a:prstGeom>
        </p:spPr>
        <p:txBody>
          <a:bodyPr vert="horz" lIns="91440" tIns="45720" rIns="91440" bIns="45720" rtlCol="0">
            <a:normAutofit/>
          </a:bodyPr>
          <a:lstStyle/>
          <a:p>
            <a:pPr indent="-228594" algn="ctr" defTabSz="914377">
              <a:lnSpc>
                <a:spcPct val="110000"/>
              </a:lnSpc>
              <a:spcBef>
                <a:spcPts val="700"/>
              </a:spcBef>
              <a:buClr>
                <a:srgbClr val="2A1A00"/>
              </a:buClr>
            </a:pPr>
            <a:endParaRPr lang="en-US" sz="1100" b="1" dirty="0">
              <a:solidFill>
                <a:srgbClr val="B63D35"/>
              </a:solidFill>
              <a:latin typeface="Gill Sans MT" panose="020B0502020104020203"/>
            </a:endParaRPr>
          </a:p>
          <a:p>
            <a:pPr indent="-228594" algn="ctr" defTabSz="914377">
              <a:lnSpc>
                <a:spcPct val="110000"/>
              </a:lnSpc>
              <a:spcBef>
                <a:spcPts val="700"/>
              </a:spcBef>
              <a:buClr>
                <a:srgbClr val="2A1A00"/>
              </a:buClr>
            </a:pPr>
            <a:r>
              <a:rPr lang="en-US" sz="2800" b="1" dirty="0">
                <a:solidFill>
                  <a:srgbClr val="B63D35"/>
                </a:solidFill>
                <a:latin typeface="Gill Sans MT" panose="020B0502020104020203"/>
              </a:rPr>
              <a:t>Visit the school website for access to Title I documents.</a:t>
            </a:r>
          </a:p>
        </p:txBody>
      </p:sp>
      <p:pic>
        <p:nvPicPr>
          <p:cNvPr id="43" name="Picture 42">
            <a:extLst>
              <a:ext uri="{FF2B5EF4-FFF2-40B4-BE49-F238E27FC236}">
                <a16:creationId xmlns:a16="http://schemas.microsoft.com/office/drawing/2014/main" id="{9C8F725D-FC76-4D7A-8D76-9BECD1EF34C7}"/>
              </a:ext>
            </a:extLst>
          </p:cNvPr>
          <p:cNvPicPr>
            <a:picLocks noChangeAspect="1"/>
          </p:cNvPicPr>
          <p:nvPr/>
        </p:nvPicPr>
        <p:blipFill rotWithShape="1">
          <a:blip r:embed="rId3"/>
          <a:srcRect b="19684"/>
          <a:stretch/>
        </p:blipFill>
        <p:spPr>
          <a:xfrm>
            <a:off x="1736599" y="4945151"/>
            <a:ext cx="5226312" cy="1836432"/>
          </a:xfrm>
          <a:prstGeom prst="rect">
            <a:avLst/>
          </a:prstGeom>
          <a:ln>
            <a:noFill/>
          </a:ln>
          <a:effectLst/>
        </p:spPr>
      </p:pic>
      <p:pic>
        <p:nvPicPr>
          <p:cNvPr id="18" name="Picture 17" descr="A display in a store&#10;&#10;Description automatically generated">
            <a:extLst>
              <a:ext uri="{FF2B5EF4-FFF2-40B4-BE49-F238E27FC236}">
                <a16:creationId xmlns:a16="http://schemas.microsoft.com/office/drawing/2014/main" id="{B708B93E-A85C-4F63-8770-3664B0988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914" y="-57421"/>
            <a:ext cx="4263836" cy="4263836"/>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0849C6FE-A09A-448E-9354-9CE8667E8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8793" y="3928062"/>
            <a:ext cx="2520803" cy="1890603"/>
          </a:xfrm>
          <a:prstGeom prst="rect">
            <a:avLst/>
          </a:prstGeom>
        </p:spPr>
      </p:pic>
      <p:sp>
        <p:nvSpPr>
          <p:cNvPr id="20" name="Rectangle 19">
            <a:extLst>
              <a:ext uri="{FF2B5EF4-FFF2-40B4-BE49-F238E27FC236}">
                <a16:creationId xmlns:a16="http://schemas.microsoft.com/office/drawing/2014/main" id="{A0BEF14B-C6D0-4E6E-96FC-32A546B526E0}"/>
              </a:ext>
            </a:extLst>
          </p:cNvPr>
          <p:cNvSpPr/>
          <p:nvPr/>
        </p:nvSpPr>
        <p:spPr>
          <a:xfrm>
            <a:off x="1765799" y="3855725"/>
            <a:ext cx="5855001" cy="523220"/>
          </a:xfrm>
          <a:prstGeom prst="rect">
            <a:avLst/>
          </a:prstGeom>
          <a:solidFill>
            <a:schemeClr val="bg1"/>
          </a:solidFill>
        </p:spPr>
        <p:txBody>
          <a:bodyPr wrap="none">
            <a:spAutoFit/>
          </a:bodyPr>
          <a:lstStyle/>
          <a:p>
            <a:pPr defTabSz="457200"/>
            <a:r>
              <a:rPr lang="en-US" sz="2800" dirty="0">
                <a:solidFill>
                  <a:srgbClr val="B63D35"/>
                </a:solidFill>
                <a:latin typeface="Gill Sans MT" panose="020B0502020104020203"/>
              </a:rPr>
              <a:t>https://schools.scsk12.org/wooddale-hs</a:t>
            </a:r>
          </a:p>
        </p:txBody>
      </p:sp>
      <p:sp>
        <p:nvSpPr>
          <p:cNvPr id="21" name="Rectangle 20">
            <a:extLst>
              <a:ext uri="{FF2B5EF4-FFF2-40B4-BE49-F238E27FC236}">
                <a16:creationId xmlns:a16="http://schemas.microsoft.com/office/drawing/2014/main" id="{9D52C3B4-EA82-4463-AFA9-E25AF290304E}"/>
              </a:ext>
            </a:extLst>
          </p:cNvPr>
          <p:cNvSpPr/>
          <p:nvPr/>
        </p:nvSpPr>
        <p:spPr>
          <a:xfrm>
            <a:off x="1879735" y="4638647"/>
            <a:ext cx="5083176" cy="584775"/>
          </a:xfrm>
          <a:prstGeom prst="rect">
            <a:avLst/>
          </a:prstGeom>
          <a:noFill/>
        </p:spPr>
        <p:txBody>
          <a:bodyPr wrap="square" lIns="91440" tIns="45720" rIns="91440" bIns="45720">
            <a:spAutoFit/>
          </a:bodyPr>
          <a:lstStyle/>
          <a:p>
            <a:pPr algn="ctr" defTabSz="457200"/>
            <a:r>
              <a:rPr lang="en-US" sz="3200" dirty="0">
                <a:ln w="0"/>
                <a:solidFill>
                  <a:srgbClr val="002060"/>
                </a:solidFill>
                <a:effectLst>
                  <a:outerShdw blurRad="38100" dist="25400" dir="5400000" algn="ctr" rotWithShape="0">
                    <a:srgbClr val="6E747A">
                      <a:alpha val="43000"/>
                    </a:srgbClr>
                  </a:outerShdw>
                </a:effectLst>
                <a:latin typeface="Gill Sans MT" panose="020B0502020104020203"/>
              </a:rPr>
              <a:t>Follow Us on Social Media</a:t>
            </a:r>
          </a:p>
        </p:txBody>
      </p:sp>
    </p:spTree>
    <p:extLst>
      <p:ext uri="{BB962C8B-B14F-4D97-AF65-F5344CB8AC3E}">
        <p14:creationId xmlns:p14="http://schemas.microsoft.com/office/powerpoint/2010/main" val="327647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81C5D1-30AF-4600-A4A0-64A25D34EC59}"/>
              </a:ext>
            </a:extLst>
          </p:cNvPr>
          <p:cNvSpPr/>
          <p:nvPr/>
        </p:nvSpPr>
        <p:spPr>
          <a:xfrm>
            <a:off x="921544" y="898223"/>
            <a:ext cx="4172501" cy="3666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6000" dirty="0">
                <a:solidFill>
                  <a:srgbClr val="002060"/>
                </a:solidFill>
                <a:latin typeface="Gill Sans MT" panose="020B0502020104020203"/>
              </a:rPr>
              <a:t>Family Engagement Plan</a:t>
            </a:r>
          </a:p>
        </p:txBody>
      </p:sp>
      <p:pic>
        <p:nvPicPr>
          <p:cNvPr id="3" name="Picture 2">
            <a:extLst>
              <a:ext uri="{FF2B5EF4-FFF2-40B4-BE49-F238E27FC236}">
                <a16:creationId xmlns:a16="http://schemas.microsoft.com/office/drawing/2014/main" id="{A595F60A-F31F-B2E9-62B9-114AF51BA49F}"/>
              </a:ext>
            </a:extLst>
          </p:cNvPr>
          <p:cNvPicPr>
            <a:picLocks noChangeAspect="1"/>
          </p:cNvPicPr>
          <p:nvPr/>
        </p:nvPicPr>
        <p:blipFill>
          <a:blip r:embed="rId3"/>
          <a:stretch>
            <a:fillRect/>
          </a:stretch>
        </p:blipFill>
        <p:spPr>
          <a:xfrm>
            <a:off x="5772150" y="84083"/>
            <a:ext cx="6073007" cy="6621517"/>
          </a:xfrm>
          <a:prstGeom prst="rect">
            <a:avLst/>
          </a:prstGeom>
        </p:spPr>
      </p:pic>
    </p:spTree>
    <p:extLst>
      <p:ext uri="{BB962C8B-B14F-4D97-AF65-F5344CB8AC3E}">
        <p14:creationId xmlns:p14="http://schemas.microsoft.com/office/powerpoint/2010/main" val="248868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8A7E-111D-41B8-A473-03A762642E41}"/>
              </a:ext>
            </a:extLst>
          </p:cNvPr>
          <p:cNvSpPr>
            <a:spLocks noGrp="1"/>
          </p:cNvSpPr>
          <p:nvPr>
            <p:ph type="title"/>
          </p:nvPr>
        </p:nvSpPr>
        <p:spPr>
          <a:xfrm>
            <a:off x="2462762" y="645108"/>
            <a:ext cx="2538247" cy="5421435"/>
          </a:xfrm>
        </p:spPr>
        <p:txBody>
          <a:bodyPr anchor="ctr">
            <a:normAutofit/>
          </a:bodyPr>
          <a:lstStyle/>
          <a:p>
            <a:r>
              <a:rPr lang="en-US" sz="3500" b="1"/>
              <a:t>We Ask Our Parents:</a:t>
            </a:r>
            <a:endParaRPr lang="en-US" sz="3500"/>
          </a:p>
        </p:txBody>
      </p:sp>
      <p:graphicFrame>
        <p:nvGraphicFramePr>
          <p:cNvPr id="31" name="Content Placeholder 2">
            <a:extLst>
              <a:ext uri="{FF2B5EF4-FFF2-40B4-BE49-F238E27FC236}">
                <a16:creationId xmlns:a16="http://schemas.microsoft.com/office/drawing/2014/main" id="{0AB6E7BF-DBE8-4E02-A5F5-482F068ADD9B}"/>
              </a:ext>
            </a:extLst>
          </p:cNvPr>
          <p:cNvGraphicFramePr>
            <a:graphicFrameLocks noGrp="1"/>
          </p:cNvGraphicFramePr>
          <p:nvPr>
            <p:ph idx="1"/>
          </p:nvPr>
        </p:nvGraphicFramePr>
        <p:xfrm>
          <a:off x="5484019" y="644527"/>
          <a:ext cx="44958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0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4" name="Title 3"/>
          <p:cNvSpPr>
            <a:spLocks noGrp="1"/>
          </p:cNvSpPr>
          <p:nvPr>
            <p:ph type="title"/>
          </p:nvPr>
        </p:nvSpPr>
        <p:spPr>
          <a:xfrm>
            <a:off x="2332893" y="1098389"/>
            <a:ext cx="7738813" cy="4394988"/>
          </a:xfrm>
        </p:spPr>
        <p:txBody>
          <a:bodyPr vert="horz" lIns="91440" tIns="45720" rIns="91440" bIns="45720" rtlCol="0" anchor="ctr">
            <a:normAutofit/>
          </a:bodyPr>
          <a:lstStyle/>
          <a:p>
            <a:pPr algn="ctr" defTabSz="914377"/>
            <a:r>
              <a:rPr lang="en-US" sz="10000" spc="800" dirty="0">
                <a:solidFill>
                  <a:srgbClr val="FFFFFF"/>
                </a:solidFill>
              </a:rPr>
              <a:t>Reporting Pupil Progress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250783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8" name="Rectangle 74">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Gill Sans MT" panose="020B0502020104020203"/>
            </a:endParaRPr>
          </a:p>
        </p:txBody>
      </p:sp>
      <p:sp>
        <p:nvSpPr>
          <p:cNvPr id="2059"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1"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4" name="Title 3">
            <a:extLst>
              <a:ext uri="{FF2B5EF4-FFF2-40B4-BE49-F238E27FC236}">
                <a16:creationId xmlns:a16="http://schemas.microsoft.com/office/drawing/2014/main" id="{B5055671-E4C5-4570-A8D1-0C6D59705E48}"/>
              </a:ext>
            </a:extLst>
          </p:cNvPr>
          <p:cNvSpPr>
            <a:spLocks noGrp="1"/>
          </p:cNvSpPr>
          <p:nvPr>
            <p:ph type="title"/>
          </p:nvPr>
        </p:nvSpPr>
        <p:spPr>
          <a:xfrm>
            <a:off x="2089609" y="484633"/>
            <a:ext cx="4755389" cy="1638469"/>
          </a:xfrm>
        </p:spPr>
        <p:txBody>
          <a:bodyPr>
            <a:normAutofit/>
          </a:bodyPr>
          <a:lstStyle/>
          <a:p>
            <a:br>
              <a:rPr lang="en-US" sz="2800"/>
            </a:br>
            <a:r>
              <a:rPr lang="en-US" sz="2800" b="1"/>
              <a:t>Assessing and Monitoring Progress</a:t>
            </a:r>
            <a:br>
              <a:rPr lang="en-US" sz="2800" b="1"/>
            </a:br>
            <a:endParaRPr lang="en-US" sz="2800"/>
          </a:p>
        </p:txBody>
      </p:sp>
      <p:sp>
        <p:nvSpPr>
          <p:cNvPr id="2060" name="Rectangle 78">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FCB55615-8FF3-4F4A-AE98-918FF5AE9CDF}"/>
              </a:ext>
            </a:extLst>
          </p:cNvPr>
          <p:cNvSpPr>
            <a:spLocks noGrp="1"/>
          </p:cNvSpPr>
          <p:nvPr>
            <p:ph idx="1"/>
          </p:nvPr>
        </p:nvSpPr>
        <p:spPr>
          <a:xfrm>
            <a:off x="2097789" y="2443142"/>
            <a:ext cx="4729732" cy="3930227"/>
          </a:xfrm>
        </p:spPr>
        <p:txBody>
          <a:bodyPr>
            <a:normAutofit/>
          </a:bodyPr>
          <a:lstStyle/>
          <a:p>
            <a:pPr marL="457189" lvl="1" indent="0">
              <a:buNone/>
            </a:pPr>
            <a:r>
              <a:rPr lang="en-US" b="1" dirty="0">
                <a:solidFill>
                  <a:srgbClr val="000000"/>
                </a:solidFill>
              </a:rPr>
              <a:t>Students enrolled in an End of Course class (English I, English II, Algebra I, Algebra 2, Geometry or Biology) will take quarterly District common formative assessments through Mastery Connect, as well as in-house bi-weekly assessments. Data from the assessments will be used to monitor students progress towards their goals of being proficient on the End of Course Exams.</a:t>
            </a:r>
          </a:p>
        </p:txBody>
      </p:sp>
      <p:pic>
        <p:nvPicPr>
          <p:cNvPr id="2054" name="Picture 6" descr="MasteryConnect Releases Teacher App for Android | Business Wire">
            <a:extLst>
              <a:ext uri="{FF2B5EF4-FFF2-40B4-BE49-F238E27FC236}">
                <a16:creationId xmlns:a16="http://schemas.microsoft.com/office/drawing/2014/main" id="{58032F35-7BC5-4AB6-8F6E-DA07665BAC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70532" y="1837561"/>
            <a:ext cx="4153006" cy="286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2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Gill Sans MT" panose="020B0502020104020203"/>
            </a:endParaRPr>
          </a:p>
        </p:txBody>
      </p:sp>
      <p:sp>
        <p:nvSpPr>
          <p:cNvPr id="16" name="Freeform: Shape 15">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070709"/>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C94DB1CB-5CEE-4541-8BFB-1613CE7DD550}"/>
              </a:ext>
            </a:extLst>
          </p:cNvPr>
          <p:cNvSpPr>
            <a:spLocks noGrp="1"/>
          </p:cNvSpPr>
          <p:nvPr>
            <p:ph type="title"/>
          </p:nvPr>
        </p:nvSpPr>
        <p:spPr>
          <a:xfrm>
            <a:off x="2226595" y="5523733"/>
            <a:ext cx="7738813" cy="881245"/>
          </a:xfrm>
        </p:spPr>
        <p:txBody>
          <a:bodyPr vert="horz" lIns="91440" tIns="45720" rIns="91440" bIns="45720" rtlCol="0" anchor="b">
            <a:normAutofit/>
          </a:bodyPr>
          <a:lstStyle/>
          <a:p>
            <a:pPr algn="ctr" defTabSz="914377"/>
            <a:r>
              <a:rPr lang="en-US" sz="4800" spc="800" dirty="0">
                <a:solidFill>
                  <a:schemeClr val="bg1"/>
                </a:solidFill>
              </a:rPr>
              <a:t>Reporting Progress</a:t>
            </a:r>
          </a:p>
        </p:txBody>
      </p:sp>
      <p:pic>
        <p:nvPicPr>
          <p:cNvPr id="4" name="Picture 3">
            <a:extLst>
              <a:ext uri="{FF2B5EF4-FFF2-40B4-BE49-F238E27FC236}">
                <a16:creationId xmlns:a16="http://schemas.microsoft.com/office/drawing/2014/main" id="{D599E8DC-D382-10E4-CB2E-1DDE6D3908B6}"/>
              </a:ext>
            </a:extLst>
          </p:cNvPr>
          <p:cNvPicPr>
            <a:picLocks noChangeAspect="1"/>
          </p:cNvPicPr>
          <p:nvPr/>
        </p:nvPicPr>
        <p:blipFill>
          <a:blip r:embed="rId3"/>
          <a:stretch>
            <a:fillRect/>
          </a:stretch>
        </p:blipFill>
        <p:spPr>
          <a:xfrm>
            <a:off x="1288774" y="92239"/>
            <a:ext cx="9732661" cy="472741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1860D807-6DC9-BE03-2BC3-A7F2F173025C}"/>
              </a:ext>
            </a:extLst>
          </p:cNvPr>
          <p:cNvSpPr/>
          <p:nvPr/>
        </p:nvSpPr>
        <p:spPr>
          <a:xfrm>
            <a:off x="3952875" y="630938"/>
            <a:ext cx="1476375" cy="37219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2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91765" y="630938"/>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453AC2-8882-459A-8985-3E24DD42A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2410" y="0"/>
            <a:ext cx="897578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
        <p:nvSpPr>
          <p:cNvPr id="2" name="Title 1">
            <a:extLst>
              <a:ext uri="{FF2B5EF4-FFF2-40B4-BE49-F238E27FC236}">
                <a16:creationId xmlns:a16="http://schemas.microsoft.com/office/drawing/2014/main" id="{180CDA03-D3EE-4890-95B7-D3AFE57F6677}"/>
              </a:ext>
            </a:extLst>
          </p:cNvPr>
          <p:cNvSpPr>
            <a:spLocks noGrp="1"/>
          </p:cNvSpPr>
          <p:nvPr>
            <p:ph type="title"/>
          </p:nvPr>
        </p:nvSpPr>
        <p:spPr>
          <a:xfrm>
            <a:off x="2226596" y="1357475"/>
            <a:ext cx="7738813" cy="4143055"/>
          </a:xfrm>
        </p:spPr>
        <p:txBody>
          <a:bodyPr vert="horz" lIns="91440" tIns="45720" rIns="91440" bIns="45720" rtlCol="0" anchor="ctr">
            <a:normAutofit/>
          </a:bodyPr>
          <a:lstStyle/>
          <a:p>
            <a:pPr algn="ctr" defTabSz="914377"/>
            <a:r>
              <a:rPr lang="en-US" sz="7800" spc="800" dirty="0">
                <a:solidFill>
                  <a:srgbClr val="FFFFFF"/>
                </a:solidFill>
              </a:rPr>
              <a:t>Parent – Teacher Conferences</a:t>
            </a:r>
          </a:p>
        </p:txBody>
      </p:sp>
      <p:sp>
        <p:nvSpPr>
          <p:cNvPr id="15" name="Rectangle 14">
            <a:extLst>
              <a:ext uri="{FF2B5EF4-FFF2-40B4-BE49-F238E27FC236}">
                <a16:creationId xmlns:a16="http://schemas.microsoft.com/office/drawing/2014/main" id="{D4A11FEA-6E98-401C-B708-DA2C95081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3" y="0"/>
            <a:ext cx="1984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spTree>
    <p:extLst>
      <p:ext uri="{BB962C8B-B14F-4D97-AF65-F5344CB8AC3E}">
        <p14:creationId xmlns:p14="http://schemas.microsoft.com/office/powerpoint/2010/main" val="2255106271"/>
      </p:ext>
    </p:extLst>
  </p:cSld>
  <p:clrMapOvr>
    <a:masterClrMapping/>
  </p:clrMapOvr>
</p:sld>
</file>

<file path=ppt/theme/theme1.xml><?xml version="1.0" encoding="utf-8"?>
<a:theme xmlns:a="http://schemas.openxmlformats.org/drawingml/2006/main" name="Badge">
  <a:themeElements>
    <a:clrScheme name="Custom 1">
      <a:dk1>
        <a:srgbClr val="B63D35"/>
      </a:dk1>
      <a:lt1>
        <a:sysClr val="window" lastClr="FFFFFF"/>
      </a:lt1>
      <a:dk2>
        <a:srgbClr val="2A1A00"/>
      </a:dk2>
      <a:lt2>
        <a:srgbClr val="F3F3F2"/>
      </a:lt2>
      <a:accent1>
        <a:srgbClr val="002060"/>
      </a:accent1>
      <a:accent2>
        <a:srgbClr val="B63D35"/>
      </a:accent2>
      <a:accent3>
        <a:srgbClr val="002060"/>
      </a:accent3>
      <a:accent4>
        <a:srgbClr val="B63D35"/>
      </a:accent4>
      <a:accent5>
        <a:srgbClr val="002060"/>
      </a:accent5>
      <a:accent6>
        <a:srgbClr val="B63D35"/>
      </a:accent6>
      <a:hlink>
        <a:srgbClr val="002060"/>
      </a:hlink>
      <a:folHlink>
        <a:srgbClr val="B63D3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1815</Words>
  <Application>Microsoft Office PowerPoint</Application>
  <PresentationFormat>Widescreen</PresentationFormat>
  <Paragraphs>210</Paragraphs>
  <Slides>38</Slides>
  <Notes>38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Candara</vt:lpstr>
      <vt:lpstr>Century Schoolbook</vt:lpstr>
      <vt:lpstr>Gill Sans MT</vt:lpstr>
      <vt:lpstr>Impact</vt:lpstr>
      <vt:lpstr>Times New Roman</vt:lpstr>
      <vt:lpstr>Wingdings</vt:lpstr>
      <vt:lpstr>Badge</vt:lpstr>
      <vt:lpstr>WOODDALE HIGH SCHOOL</vt:lpstr>
      <vt:lpstr>Agenda</vt:lpstr>
      <vt:lpstr>Policies for Family Engagement</vt:lpstr>
      <vt:lpstr>PowerPoint Presentation</vt:lpstr>
      <vt:lpstr>We Ask Our Parents:</vt:lpstr>
      <vt:lpstr>Reporting Pupil Progress</vt:lpstr>
      <vt:lpstr> Assessing and Monitoring Progress </vt:lpstr>
      <vt:lpstr>Reporting Progress</vt:lpstr>
      <vt:lpstr>Parent – Teacher Conferences</vt:lpstr>
      <vt:lpstr>PowerPoint Presentation</vt:lpstr>
      <vt:lpstr>Parental Involvement Requirements</vt:lpstr>
      <vt:lpstr>Parental Involvement</vt:lpstr>
      <vt:lpstr>Parental Rights</vt:lpstr>
      <vt:lpstr>Parental Rights</vt:lpstr>
      <vt:lpstr>Availability of Parent Training And Opportunities for additional Parent Meetings</vt:lpstr>
      <vt:lpstr>PowerPoint Presentation</vt:lpstr>
      <vt:lpstr>School Status</vt:lpstr>
      <vt:lpstr>The State of Wooddale</vt:lpstr>
      <vt:lpstr>The State of Wooddale</vt:lpstr>
      <vt:lpstr>PowerPoint Presentation</vt:lpstr>
      <vt:lpstr>School Improvement Plan</vt:lpstr>
      <vt:lpstr>Critical needs areas and focus</vt:lpstr>
      <vt:lpstr>School Improvement Plan</vt:lpstr>
      <vt:lpstr>Teacher Qualifications</vt:lpstr>
      <vt:lpstr>The 7%</vt:lpstr>
      <vt:lpstr>Parents’ Right to Know </vt:lpstr>
      <vt:lpstr>Parents’ Right to Know </vt:lpstr>
      <vt:lpstr>Notice of Title I School Status</vt:lpstr>
      <vt:lpstr>What does it mean to be a Title 1 School?</vt:lpstr>
      <vt:lpstr>Goals of Title I</vt:lpstr>
      <vt:lpstr>School / Parent Compact </vt:lpstr>
      <vt:lpstr>School / Parent Compact</vt:lpstr>
      <vt:lpstr>School / Parent Compact </vt:lpstr>
      <vt:lpstr>Student code of Conduct  </vt:lpstr>
      <vt:lpstr>PowerPoint Presentation</vt:lpstr>
      <vt:lpstr>Community Partners  </vt:lpstr>
      <vt:lpstr>AgAPE Child Family Services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WOODDALE HIGH SCHOOL</dc:title>
  <dc:creator>DEANNA D DYE</dc:creator>
  <cp:lastModifiedBy>DEANNA D DYE</cp:lastModifiedBy>
  <cp:revision>26</cp:revision>
  <dcterms:created xsi:type="dcterms:W3CDTF">2021-09-23T07:59:21Z</dcterms:created>
  <dcterms:modified xsi:type="dcterms:W3CDTF">2022-10-06T19:55:04Z</dcterms:modified>
</cp:coreProperties>
</file>